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6" r:id="rId2"/>
  </p:sldIdLst>
  <p:sldSz cx="21945600" cy="32918400"/>
  <p:notesSz cx="9866313" cy="14295438"/>
  <p:defaultTextStyle>
    <a:defPPr>
      <a:defRPr lang="ja-JP"/>
    </a:defPPr>
    <a:lvl1pPr marL="0" algn="l" defTabSz="2633472" rtl="0" eaLnBrk="1" latinLnBrk="0" hangingPunct="1">
      <a:defRPr kumimoji="1" sz="5184" kern="1200">
        <a:solidFill>
          <a:schemeClr val="tx1"/>
        </a:solidFill>
        <a:latin typeface="+mn-lt"/>
        <a:ea typeface="+mn-ea"/>
        <a:cs typeface="+mn-cs"/>
      </a:defRPr>
    </a:lvl1pPr>
    <a:lvl2pPr marL="1316736" algn="l" defTabSz="2633472" rtl="0" eaLnBrk="1" latinLnBrk="0" hangingPunct="1">
      <a:defRPr kumimoji="1" sz="5184" kern="1200">
        <a:solidFill>
          <a:schemeClr val="tx1"/>
        </a:solidFill>
        <a:latin typeface="+mn-lt"/>
        <a:ea typeface="+mn-ea"/>
        <a:cs typeface="+mn-cs"/>
      </a:defRPr>
    </a:lvl2pPr>
    <a:lvl3pPr marL="2633472" algn="l" defTabSz="2633472" rtl="0" eaLnBrk="1" latinLnBrk="0" hangingPunct="1">
      <a:defRPr kumimoji="1" sz="5184" kern="1200">
        <a:solidFill>
          <a:schemeClr val="tx1"/>
        </a:solidFill>
        <a:latin typeface="+mn-lt"/>
        <a:ea typeface="+mn-ea"/>
        <a:cs typeface="+mn-cs"/>
      </a:defRPr>
    </a:lvl3pPr>
    <a:lvl4pPr marL="3950208" algn="l" defTabSz="2633472" rtl="0" eaLnBrk="1" latinLnBrk="0" hangingPunct="1">
      <a:defRPr kumimoji="1" sz="5184" kern="1200">
        <a:solidFill>
          <a:schemeClr val="tx1"/>
        </a:solidFill>
        <a:latin typeface="+mn-lt"/>
        <a:ea typeface="+mn-ea"/>
        <a:cs typeface="+mn-cs"/>
      </a:defRPr>
    </a:lvl4pPr>
    <a:lvl5pPr marL="5266944" algn="l" defTabSz="2633472" rtl="0" eaLnBrk="1" latinLnBrk="0" hangingPunct="1">
      <a:defRPr kumimoji="1" sz="5184" kern="1200">
        <a:solidFill>
          <a:schemeClr val="tx1"/>
        </a:solidFill>
        <a:latin typeface="+mn-lt"/>
        <a:ea typeface="+mn-ea"/>
        <a:cs typeface="+mn-cs"/>
      </a:defRPr>
    </a:lvl5pPr>
    <a:lvl6pPr marL="6583680" algn="l" defTabSz="2633472" rtl="0" eaLnBrk="1" latinLnBrk="0" hangingPunct="1">
      <a:defRPr kumimoji="1" sz="5184" kern="1200">
        <a:solidFill>
          <a:schemeClr val="tx1"/>
        </a:solidFill>
        <a:latin typeface="+mn-lt"/>
        <a:ea typeface="+mn-ea"/>
        <a:cs typeface="+mn-cs"/>
      </a:defRPr>
    </a:lvl6pPr>
    <a:lvl7pPr marL="7900416" algn="l" defTabSz="2633472" rtl="0" eaLnBrk="1" latinLnBrk="0" hangingPunct="1">
      <a:defRPr kumimoji="1" sz="5184" kern="1200">
        <a:solidFill>
          <a:schemeClr val="tx1"/>
        </a:solidFill>
        <a:latin typeface="+mn-lt"/>
        <a:ea typeface="+mn-ea"/>
        <a:cs typeface="+mn-cs"/>
      </a:defRPr>
    </a:lvl7pPr>
    <a:lvl8pPr marL="9217152" algn="l" defTabSz="2633472" rtl="0" eaLnBrk="1" latinLnBrk="0" hangingPunct="1">
      <a:defRPr kumimoji="1" sz="5184" kern="1200">
        <a:solidFill>
          <a:schemeClr val="tx1"/>
        </a:solidFill>
        <a:latin typeface="+mn-lt"/>
        <a:ea typeface="+mn-ea"/>
        <a:cs typeface="+mn-cs"/>
      </a:defRPr>
    </a:lvl8pPr>
    <a:lvl9pPr marL="10533888" algn="l" defTabSz="2633472" rtl="0" eaLnBrk="1" latinLnBrk="0" hangingPunct="1">
      <a:defRPr kumimoji="1" sz="518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herine Romanak" initials="KR" lastIdx="1" clrIdx="0">
    <p:extLst>
      <p:ext uri="{19B8F6BF-5375-455C-9EA6-DF929625EA0E}">
        <p15:presenceInfo xmlns:p15="http://schemas.microsoft.com/office/powerpoint/2012/main" userId="S-1-5-21-381312844-929454927-441284377-1484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4075" autoAdjust="0"/>
    <p:restoredTop sz="96720" autoAdjust="0"/>
  </p:normalViewPr>
  <p:slideViewPr>
    <p:cSldViewPr snapToGrid="0">
      <p:cViewPr>
        <p:scale>
          <a:sx n="100" d="100"/>
          <a:sy n="100" d="100"/>
        </p:scale>
        <p:origin x="-2910" y="-15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369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5138" cy="715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588000" y="0"/>
            <a:ext cx="4276725" cy="715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A66D48-2D51-4799-9BCA-FF9CA172A9DD}" type="datetimeFigureOut">
              <a:rPr lang="en-US" smtClean="0"/>
              <a:t>5/31/2017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325813" y="1787525"/>
            <a:ext cx="3216275" cy="48244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87425" y="6880225"/>
            <a:ext cx="7893050" cy="56276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3579475"/>
            <a:ext cx="4275138" cy="715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588000" y="13579475"/>
            <a:ext cx="4276725" cy="715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B3AB98-5068-4BBF-BEDD-F28A140C4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122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3AB98-5068-4BBF-BEDD-F28A140C414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308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45920" y="5387342"/>
            <a:ext cx="18653760" cy="11460480"/>
          </a:xfrm>
        </p:spPr>
        <p:txBody>
          <a:bodyPr anchor="b"/>
          <a:lstStyle>
            <a:lvl1pPr algn="ctr">
              <a:defRPr sz="14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17289782"/>
            <a:ext cx="16459200" cy="7947658"/>
          </a:xfrm>
        </p:spPr>
        <p:txBody>
          <a:bodyPr/>
          <a:lstStyle>
            <a:lvl1pPr marL="0" indent="0" algn="ctr">
              <a:buNone/>
              <a:defRPr sz="5760"/>
            </a:lvl1pPr>
            <a:lvl2pPr marL="1097280" indent="0" algn="ctr">
              <a:buNone/>
              <a:defRPr sz="4800"/>
            </a:lvl2pPr>
            <a:lvl3pPr marL="2194560" indent="0" algn="ctr">
              <a:buNone/>
              <a:defRPr sz="4320"/>
            </a:lvl3pPr>
            <a:lvl4pPr marL="3291840" indent="0" algn="ctr">
              <a:buNone/>
              <a:defRPr sz="3840"/>
            </a:lvl4pPr>
            <a:lvl5pPr marL="4389120" indent="0" algn="ctr">
              <a:buNone/>
              <a:defRPr sz="3840"/>
            </a:lvl5pPr>
            <a:lvl6pPr marL="5486400" indent="0" algn="ctr">
              <a:buNone/>
              <a:defRPr sz="3840"/>
            </a:lvl6pPr>
            <a:lvl7pPr marL="6583680" indent="0" algn="ctr">
              <a:buNone/>
              <a:defRPr sz="3840"/>
            </a:lvl7pPr>
            <a:lvl8pPr marL="7680960" indent="0" algn="ctr">
              <a:buNone/>
              <a:defRPr sz="3840"/>
            </a:lvl8pPr>
            <a:lvl9pPr marL="8778240" indent="0" algn="ctr">
              <a:buNone/>
              <a:defRPr sz="384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D9019-D8FE-4980-98AF-E7155CD939F7}" type="datetimeFigureOut">
              <a:rPr kumimoji="1" lang="ja-JP" altLang="en-US" smtClean="0"/>
              <a:t>2017/5/31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5FB7F-9786-4FAC-810A-D0992D3E44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052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D9019-D8FE-4980-98AF-E7155CD939F7}" type="datetimeFigureOut">
              <a:rPr kumimoji="1" lang="ja-JP" altLang="en-US" smtClean="0"/>
              <a:t>2017/5/31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5FB7F-9786-4FAC-810A-D0992D3E44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1842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704821" y="1752600"/>
            <a:ext cx="4732020" cy="27896822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08761" y="1752600"/>
            <a:ext cx="13921740" cy="27896822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D9019-D8FE-4980-98AF-E7155CD939F7}" type="datetimeFigureOut">
              <a:rPr kumimoji="1" lang="ja-JP" altLang="en-US" smtClean="0"/>
              <a:t>2017/5/31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5FB7F-9786-4FAC-810A-D0992D3E44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3371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D9019-D8FE-4980-98AF-E7155CD939F7}" type="datetimeFigureOut">
              <a:rPr kumimoji="1" lang="ja-JP" altLang="en-US" smtClean="0"/>
              <a:t>2017/5/31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5FB7F-9786-4FAC-810A-D0992D3E44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9378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7331" y="8206749"/>
            <a:ext cx="18928080" cy="13693138"/>
          </a:xfrm>
        </p:spPr>
        <p:txBody>
          <a:bodyPr anchor="b"/>
          <a:lstStyle>
            <a:lvl1pPr>
              <a:defRPr sz="14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97331" y="22029429"/>
            <a:ext cx="18928080" cy="7200898"/>
          </a:xfrm>
        </p:spPr>
        <p:txBody>
          <a:bodyPr/>
          <a:lstStyle>
            <a:lvl1pPr marL="0" indent="0">
              <a:buNone/>
              <a:defRPr sz="5760">
                <a:solidFill>
                  <a:schemeClr val="tx1"/>
                </a:solidFill>
              </a:defRPr>
            </a:lvl1pPr>
            <a:lvl2pPr marL="109728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2pPr>
            <a:lvl3pPr marL="2194560" indent="0">
              <a:buNone/>
              <a:defRPr sz="4320">
                <a:solidFill>
                  <a:schemeClr val="tx1">
                    <a:tint val="75000"/>
                  </a:schemeClr>
                </a:solidFill>
              </a:defRPr>
            </a:lvl3pPr>
            <a:lvl4pPr marL="329184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4pPr>
            <a:lvl5pPr marL="438912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5pPr>
            <a:lvl6pPr marL="548640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6pPr>
            <a:lvl7pPr marL="658368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7pPr>
            <a:lvl8pPr marL="768096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8pPr>
            <a:lvl9pPr marL="877824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D9019-D8FE-4980-98AF-E7155CD939F7}" type="datetimeFigureOut">
              <a:rPr kumimoji="1" lang="ja-JP" altLang="en-US" smtClean="0"/>
              <a:t>2017/5/31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5FB7F-9786-4FAC-810A-D0992D3E44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2222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8760" y="8763000"/>
            <a:ext cx="9326880" cy="20886422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09960" y="8763000"/>
            <a:ext cx="9326880" cy="20886422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D9019-D8FE-4980-98AF-E7155CD939F7}" type="datetimeFigureOut">
              <a:rPr kumimoji="1" lang="ja-JP" altLang="en-US" smtClean="0"/>
              <a:t>2017/5/31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5FB7F-9786-4FAC-810A-D0992D3E44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692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18" y="1752607"/>
            <a:ext cx="18928080" cy="6362702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1621" y="8069582"/>
            <a:ext cx="9284016" cy="3954778"/>
          </a:xfrm>
        </p:spPr>
        <p:txBody>
          <a:bodyPr anchor="b"/>
          <a:lstStyle>
            <a:lvl1pPr marL="0" indent="0">
              <a:buNone/>
              <a:defRPr sz="5760" b="1"/>
            </a:lvl1pPr>
            <a:lvl2pPr marL="1097280" indent="0">
              <a:buNone/>
              <a:defRPr sz="4800" b="1"/>
            </a:lvl2pPr>
            <a:lvl3pPr marL="2194560" indent="0">
              <a:buNone/>
              <a:defRPr sz="4320" b="1"/>
            </a:lvl3pPr>
            <a:lvl4pPr marL="3291840" indent="0">
              <a:buNone/>
              <a:defRPr sz="3840" b="1"/>
            </a:lvl4pPr>
            <a:lvl5pPr marL="4389120" indent="0">
              <a:buNone/>
              <a:defRPr sz="3840" b="1"/>
            </a:lvl5pPr>
            <a:lvl6pPr marL="5486400" indent="0">
              <a:buNone/>
              <a:defRPr sz="3840" b="1"/>
            </a:lvl6pPr>
            <a:lvl7pPr marL="6583680" indent="0">
              <a:buNone/>
              <a:defRPr sz="3840" b="1"/>
            </a:lvl7pPr>
            <a:lvl8pPr marL="7680960" indent="0">
              <a:buNone/>
              <a:defRPr sz="3840" b="1"/>
            </a:lvl8pPr>
            <a:lvl9pPr marL="8778240" indent="0">
              <a:buNone/>
              <a:defRPr sz="384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1621" y="12024360"/>
            <a:ext cx="9284016" cy="17686022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109961" y="8069582"/>
            <a:ext cx="9329738" cy="3954778"/>
          </a:xfrm>
        </p:spPr>
        <p:txBody>
          <a:bodyPr anchor="b"/>
          <a:lstStyle>
            <a:lvl1pPr marL="0" indent="0">
              <a:buNone/>
              <a:defRPr sz="5760" b="1"/>
            </a:lvl1pPr>
            <a:lvl2pPr marL="1097280" indent="0">
              <a:buNone/>
              <a:defRPr sz="4800" b="1"/>
            </a:lvl2pPr>
            <a:lvl3pPr marL="2194560" indent="0">
              <a:buNone/>
              <a:defRPr sz="4320" b="1"/>
            </a:lvl3pPr>
            <a:lvl4pPr marL="3291840" indent="0">
              <a:buNone/>
              <a:defRPr sz="3840" b="1"/>
            </a:lvl4pPr>
            <a:lvl5pPr marL="4389120" indent="0">
              <a:buNone/>
              <a:defRPr sz="3840" b="1"/>
            </a:lvl5pPr>
            <a:lvl6pPr marL="5486400" indent="0">
              <a:buNone/>
              <a:defRPr sz="3840" b="1"/>
            </a:lvl6pPr>
            <a:lvl7pPr marL="6583680" indent="0">
              <a:buNone/>
              <a:defRPr sz="3840" b="1"/>
            </a:lvl7pPr>
            <a:lvl8pPr marL="7680960" indent="0">
              <a:buNone/>
              <a:defRPr sz="3840" b="1"/>
            </a:lvl8pPr>
            <a:lvl9pPr marL="8778240" indent="0">
              <a:buNone/>
              <a:defRPr sz="384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109961" y="12024360"/>
            <a:ext cx="9329738" cy="17686022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D9019-D8FE-4980-98AF-E7155CD939F7}" type="datetimeFigureOut">
              <a:rPr kumimoji="1" lang="ja-JP" altLang="en-US" smtClean="0"/>
              <a:t>2017/5/31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5FB7F-9786-4FAC-810A-D0992D3E44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3624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D9019-D8FE-4980-98AF-E7155CD939F7}" type="datetimeFigureOut">
              <a:rPr kumimoji="1" lang="ja-JP" altLang="en-US" smtClean="0"/>
              <a:t>2017/5/31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5FB7F-9786-4FAC-810A-D0992D3E44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963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D9019-D8FE-4980-98AF-E7155CD939F7}" type="datetimeFigureOut">
              <a:rPr kumimoji="1" lang="ja-JP" altLang="en-US" smtClean="0"/>
              <a:t>2017/5/31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5FB7F-9786-4FAC-810A-D0992D3E44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8383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19" y="2194560"/>
            <a:ext cx="7078027" cy="7680960"/>
          </a:xfrm>
        </p:spPr>
        <p:txBody>
          <a:bodyPr anchor="b"/>
          <a:lstStyle>
            <a:lvl1pPr>
              <a:defRPr sz="768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29738" y="4739647"/>
            <a:ext cx="11109960" cy="23393400"/>
          </a:xfrm>
        </p:spPr>
        <p:txBody>
          <a:bodyPr/>
          <a:lstStyle>
            <a:lvl1pPr>
              <a:defRPr sz="7680"/>
            </a:lvl1pPr>
            <a:lvl2pPr>
              <a:defRPr sz="6720"/>
            </a:lvl2pPr>
            <a:lvl3pPr>
              <a:defRPr sz="576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1619" y="9875520"/>
            <a:ext cx="7078027" cy="18295622"/>
          </a:xfrm>
        </p:spPr>
        <p:txBody>
          <a:bodyPr/>
          <a:lstStyle>
            <a:lvl1pPr marL="0" indent="0">
              <a:buNone/>
              <a:defRPr sz="3840"/>
            </a:lvl1pPr>
            <a:lvl2pPr marL="1097280" indent="0">
              <a:buNone/>
              <a:defRPr sz="3360"/>
            </a:lvl2pPr>
            <a:lvl3pPr marL="2194560" indent="0">
              <a:buNone/>
              <a:defRPr sz="2880"/>
            </a:lvl3pPr>
            <a:lvl4pPr marL="3291840" indent="0">
              <a:buNone/>
              <a:defRPr sz="2400"/>
            </a:lvl4pPr>
            <a:lvl5pPr marL="4389120" indent="0">
              <a:buNone/>
              <a:defRPr sz="2400"/>
            </a:lvl5pPr>
            <a:lvl6pPr marL="5486400" indent="0">
              <a:buNone/>
              <a:defRPr sz="2400"/>
            </a:lvl6pPr>
            <a:lvl7pPr marL="6583680" indent="0">
              <a:buNone/>
              <a:defRPr sz="2400"/>
            </a:lvl7pPr>
            <a:lvl8pPr marL="7680960" indent="0">
              <a:buNone/>
              <a:defRPr sz="2400"/>
            </a:lvl8pPr>
            <a:lvl9pPr marL="8778240" indent="0">
              <a:buNone/>
              <a:defRPr sz="2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D9019-D8FE-4980-98AF-E7155CD939F7}" type="datetimeFigureOut">
              <a:rPr kumimoji="1" lang="ja-JP" altLang="en-US" smtClean="0"/>
              <a:t>2017/5/31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5FB7F-9786-4FAC-810A-D0992D3E44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6085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19" y="2194560"/>
            <a:ext cx="7078027" cy="7680960"/>
          </a:xfrm>
        </p:spPr>
        <p:txBody>
          <a:bodyPr anchor="b"/>
          <a:lstStyle>
            <a:lvl1pPr>
              <a:defRPr sz="768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329738" y="4739647"/>
            <a:ext cx="11109960" cy="23393400"/>
          </a:xfrm>
        </p:spPr>
        <p:txBody>
          <a:bodyPr anchor="t"/>
          <a:lstStyle>
            <a:lvl1pPr marL="0" indent="0">
              <a:buNone/>
              <a:defRPr sz="7680"/>
            </a:lvl1pPr>
            <a:lvl2pPr marL="1097280" indent="0">
              <a:buNone/>
              <a:defRPr sz="6720"/>
            </a:lvl2pPr>
            <a:lvl3pPr marL="2194560" indent="0">
              <a:buNone/>
              <a:defRPr sz="5760"/>
            </a:lvl3pPr>
            <a:lvl4pPr marL="3291840" indent="0">
              <a:buNone/>
              <a:defRPr sz="4800"/>
            </a:lvl4pPr>
            <a:lvl5pPr marL="4389120" indent="0">
              <a:buNone/>
              <a:defRPr sz="4800"/>
            </a:lvl5pPr>
            <a:lvl6pPr marL="5486400" indent="0">
              <a:buNone/>
              <a:defRPr sz="4800"/>
            </a:lvl6pPr>
            <a:lvl7pPr marL="6583680" indent="0">
              <a:buNone/>
              <a:defRPr sz="4800"/>
            </a:lvl7pPr>
            <a:lvl8pPr marL="7680960" indent="0">
              <a:buNone/>
              <a:defRPr sz="4800"/>
            </a:lvl8pPr>
            <a:lvl9pPr marL="8778240" indent="0">
              <a:buNone/>
              <a:defRPr sz="48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1619" y="9875520"/>
            <a:ext cx="7078027" cy="18295622"/>
          </a:xfrm>
        </p:spPr>
        <p:txBody>
          <a:bodyPr/>
          <a:lstStyle>
            <a:lvl1pPr marL="0" indent="0">
              <a:buNone/>
              <a:defRPr sz="3840"/>
            </a:lvl1pPr>
            <a:lvl2pPr marL="1097280" indent="0">
              <a:buNone/>
              <a:defRPr sz="3360"/>
            </a:lvl2pPr>
            <a:lvl3pPr marL="2194560" indent="0">
              <a:buNone/>
              <a:defRPr sz="2880"/>
            </a:lvl3pPr>
            <a:lvl4pPr marL="3291840" indent="0">
              <a:buNone/>
              <a:defRPr sz="2400"/>
            </a:lvl4pPr>
            <a:lvl5pPr marL="4389120" indent="0">
              <a:buNone/>
              <a:defRPr sz="2400"/>
            </a:lvl5pPr>
            <a:lvl6pPr marL="5486400" indent="0">
              <a:buNone/>
              <a:defRPr sz="2400"/>
            </a:lvl6pPr>
            <a:lvl7pPr marL="6583680" indent="0">
              <a:buNone/>
              <a:defRPr sz="2400"/>
            </a:lvl7pPr>
            <a:lvl8pPr marL="7680960" indent="0">
              <a:buNone/>
              <a:defRPr sz="2400"/>
            </a:lvl8pPr>
            <a:lvl9pPr marL="8778240" indent="0">
              <a:buNone/>
              <a:defRPr sz="2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D9019-D8FE-4980-98AF-E7155CD939F7}" type="datetimeFigureOut">
              <a:rPr kumimoji="1" lang="ja-JP" altLang="en-US" smtClean="0"/>
              <a:t>2017/5/31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5FB7F-9786-4FAC-810A-D0992D3E44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7665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08760" y="1752607"/>
            <a:ext cx="18928080" cy="6362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08760" y="8763000"/>
            <a:ext cx="18928080" cy="20886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9D9019-D8FE-4980-98AF-E7155CD939F7}" type="datetimeFigureOut">
              <a:rPr kumimoji="1" lang="ja-JP" altLang="en-US" smtClean="0"/>
              <a:t>2017/5/31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5FB7F-9786-4FAC-810A-D0992D3E44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7135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194560" rtl="0" eaLnBrk="1" latinLnBrk="0" hangingPunct="1">
        <a:lnSpc>
          <a:spcPct val="90000"/>
        </a:lnSpc>
        <a:spcBef>
          <a:spcPct val="0"/>
        </a:spcBef>
        <a:buNone/>
        <a:defRPr kumimoji="1" sz="105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8640" indent="-548640" algn="l" defTabSz="219456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kumimoji="1" sz="6720" kern="1200">
          <a:solidFill>
            <a:schemeClr val="tx1"/>
          </a:solidFill>
          <a:latin typeface="+mn-lt"/>
          <a:ea typeface="+mn-ea"/>
          <a:cs typeface="+mn-cs"/>
        </a:defRPr>
      </a:lvl1pPr>
      <a:lvl2pPr marL="164592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kumimoji="1" sz="5760" kern="1200">
          <a:solidFill>
            <a:schemeClr val="tx1"/>
          </a:solidFill>
          <a:latin typeface="+mn-lt"/>
          <a:ea typeface="+mn-ea"/>
          <a:cs typeface="+mn-cs"/>
        </a:defRPr>
      </a:lvl2pPr>
      <a:lvl3pPr marL="274320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kumimoji="1"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84048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kumimoji="1" sz="4320" kern="1200">
          <a:solidFill>
            <a:schemeClr val="tx1"/>
          </a:solidFill>
          <a:latin typeface="+mn-lt"/>
          <a:ea typeface="+mn-ea"/>
          <a:cs typeface="+mn-cs"/>
        </a:defRPr>
      </a:lvl4pPr>
      <a:lvl5pPr marL="493776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kumimoji="1" sz="4320" kern="1200">
          <a:solidFill>
            <a:schemeClr val="tx1"/>
          </a:solidFill>
          <a:latin typeface="+mn-lt"/>
          <a:ea typeface="+mn-ea"/>
          <a:cs typeface="+mn-cs"/>
        </a:defRPr>
      </a:lvl5pPr>
      <a:lvl6pPr marL="603504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kumimoji="1" sz="4320" kern="1200">
          <a:solidFill>
            <a:schemeClr val="tx1"/>
          </a:solidFill>
          <a:latin typeface="+mn-lt"/>
          <a:ea typeface="+mn-ea"/>
          <a:cs typeface="+mn-cs"/>
        </a:defRPr>
      </a:lvl6pPr>
      <a:lvl7pPr marL="713232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kumimoji="1" sz="4320" kern="1200">
          <a:solidFill>
            <a:schemeClr val="tx1"/>
          </a:solidFill>
          <a:latin typeface="+mn-lt"/>
          <a:ea typeface="+mn-ea"/>
          <a:cs typeface="+mn-cs"/>
        </a:defRPr>
      </a:lvl7pPr>
      <a:lvl8pPr marL="822960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kumimoji="1" sz="4320" kern="1200">
          <a:solidFill>
            <a:schemeClr val="tx1"/>
          </a:solidFill>
          <a:latin typeface="+mn-lt"/>
          <a:ea typeface="+mn-ea"/>
          <a:cs typeface="+mn-cs"/>
        </a:defRPr>
      </a:lvl8pPr>
      <a:lvl9pPr marL="932688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kumimoji="1" sz="43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94560" rtl="0" eaLnBrk="1" latinLnBrk="0" hangingPunct="1">
        <a:defRPr kumimoji="1" sz="4320" kern="1200">
          <a:solidFill>
            <a:schemeClr val="tx1"/>
          </a:solidFill>
          <a:latin typeface="+mn-lt"/>
          <a:ea typeface="+mn-ea"/>
          <a:cs typeface="+mn-cs"/>
        </a:defRPr>
      </a:lvl1pPr>
      <a:lvl2pPr marL="1097280" algn="l" defTabSz="2194560" rtl="0" eaLnBrk="1" latinLnBrk="0" hangingPunct="1">
        <a:defRPr kumimoji="1" sz="4320" kern="1200">
          <a:solidFill>
            <a:schemeClr val="tx1"/>
          </a:solidFill>
          <a:latin typeface="+mn-lt"/>
          <a:ea typeface="+mn-ea"/>
          <a:cs typeface="+mn-cs"/>
        </a:defRPr>
      </a:lvl2pPr>
      <a:lvl3pPr marL="2194560" algn="l" defTabSz="2194560" rtl="0" eaLnBrk="1" latinLnBrk="0" hangingPunct="1">
        <a:defRPr kumimoji="1" sz="4320" kern="1200">
          <a:solidFill>
            <a:schemeClr val="tx1"/>
          </a:solidFill>
          <a:latin typeface="+mn-lt"/>
          <a:ea typeface="+mn-ea"/>
          <a:cs typeface="+mn-cs"/>
        </a:defRPr>
      </a:lvl3pPr>
      <a:lvl4pPr marL="3291840" algn="l" defTabSz="2194560" rtl="0" eaLnBrk="1" latinLnBrk="0" hangingPunct="1">
        <a:defRPr kumimoji="1" sz="4320" kern="1200">
          <a:solidFill>
            <a:schemeClr val="tx1"/>
          </a:solidFill>
          <a:latin typeface="+mn-lt"/>
          <a:ea typeface="+mn-ea"/>
          <a:cs typeface="+mn-cs"/>
        </a:defRPr>
      </a:lvl4pPr>
      <a:lvl5pPr marL="4389120" algn="l" defTabSz="2194560" rtl="0" eaLnBrk="1" latinLnBrk="0" hangingPunct="1">
        <a:defRPr kumimoji="1" sz="4320" kern="1200">
          <a:solidFill>
            <a:schemeClr val="tx1"/>
          </a:solidFill>
          <a:latin typeface="+mn-lt"/>
          <a:ea typeface="+mn-ea"/>
          <a:cs typeface="+mn-cs"/>
        </a:defRPr>
      </a:lvl5pPr>
      <a:lvl6pPr marL="5486400" algn="l" defTabSz="2194560" rtl="0" eaLnBrk="1" latinLnBrk="0" hangingPunct="1">
        <a:defRPr kumimoji="1" sz="4320" kern="1200">
          <a:solidFill>
            <a:schemeClr val="tx1"/>
          </a:solidFill>
          <a:latin typeface="+mn-lt"/>
          <a:ea typeface="+mn-ea"/>
          <a:cs typeface="+mn-cs"/>
        </a:defRPr>
      </a:lvl6pPr>
      <a:lvl7pPr marL="6583680" algn="l" defTabSz="2194560" rtl="0" eaLnBrk="1" latinLnBrk="0" hangingPunct="1">
        <a:defRPr kumimoji="1" sz="4320" kern="1200">
          <a:solidFill>
            <a:schemeClr val="tx1"/>
          </a:solidFill>
          <a:latin typeface="+mn-lt"/>
          <a:ea typeface="+mn-ea"/>
          <a:cs typeface="+mn-cs"/>
        </a:defRPr>
      </a:lvl7pPr>
      <a:lvl8pPr marL="7680960" algn="l" defTabSz="2194560" rtl="0" eaLnBrk="1" latinLnBrk="0" hangingPunct="1">
        <a:defRPr kumimoji="1" sz="4320" kern="1200">
          <a:solidFill>
            <a:schemeClr val="tx1"/>
          </a:solidFill>
          <a:latin typeface="+mn-lt"/>
          <a:ea typeface="+mn-ea"/>
          <a:cs typeface="+mn-cs"/>
        </a:defRPr>
      </a:lvl8pPr>
      <a:lvl9pPr marL="8778240" algn="l" defTabSz="2194560" rtl="0" eaLnBrk="1" latinLnBrk="0" hangingPunct="1">
        <a:defRPr kumimoji="1" sz="43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081975" y="533574"/>
            <a:ext cx="19677438" cy="2369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4400" b="1" dirty="0" err="1" smtClean="0">
                <a:latin typeface="Century" panose="02040604050505020304" pitchFamily="18" charset="0"/>
              </a:rPr>
              <a:t>Tomakomai</a:t>
            </a:r>
            <a:r>
              <a:rPr kumimoji="1" lang="en-US" altLang="ja-JP" sz="4400" b="1" dirty="0" smtClean="0">
                <a:latin typeface="Century" panose="02040604050505020304" pitchFamily="18" charset="0"/>
              </a:rPr>
              <a:t> CCS Demonstration Project</a:t>
            </a:r>
          </a:p>
          <a:p>
            <a:pPr algn="ctr">
              <a:spcAft>
                <a:spcPts val="1200"/>
              </a:spcAft>
            </a:pPr>
            <a:r>
              <a:rPr lang="en-US" altLang="ja-JP" sz="5400" b="1" dirty="0" smtClean="0">
                <a:latin typeface="Century" panose="02040604050505020304" pitchFamily="18" charset="0"/>
              </a:rPr>
              <a:t>- Environmental Impact Assessment and Leakage detection</a:t>
            </a:r>
            <a:r>
              <a:rPr kumimoji="1" lang="en-US" altLang="ja-JP" sz="5400" b="1" dirty="0" smtClean="0">
                <a:latin typeface="Century" panose="02040604050505020304" pitchFamily="18" charset="0"/>
              </a:rPr>
              <a:t> -</a:t>
            </a:r>
          </a:p>
          <a:p>
            <a:pPr algn="ctr"/>
            <a:r>
              <a:rPr kumimoji="1" lang="en-US" altLang="ja-JP" sz="4000" b="1" dirty="0" smtClean="0">
                <a:latin typeface="Century" panose="02040604050505020304" pitchFamily="18" charset="0"/>
              </a:rPr>
              <a:t>Jun Kita </a:t>
            </a:r>
            <a:r>
              <a:rPr kumimoji="1" lang="en-US" altLang="ja-JP" sz="2800" dirty="0" smtClean="0">
                <a:latin typeface="Century" panose="02040604050505020304" pitchFamily="18" charset="0"/>
              </a:rPr>
              <a:t>(kita@kaiseiken.or.jp)</a:t>
            </a:r>
            <a:r>
              <a:rPr kumimoji="1" lang="en-US" altLang="ja-JP" sz="4000" dirty="0" smtClean="0">
                <a:latin typeface="Century" panose="02040604050505020304" pitchFamily="18" charset="0"/>
              </a:rPr>
              <a:t>, Marine Ecology Research Institute</a:t>
            </a: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496190" y="3252386"/>
            <a:ext cx="72209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altLang="ja-JP" sz="2800" b="1" u="sng" dirty="0" smtClean="0">
                <a:solidFill>
                  <a:srgbClr val="0000FF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Times New Roman" pitchFamily="18" charset="0"/>
              </a:rPr>
              <a:t>1. </a:t>
            </a:r>
            <a:r>
              <a:rPr lang="en-US" altLang="ja-JP" sz="2800" b="1" u="sng" dirty="0" err="1" smtClean="0">
                <a:solidFill>
                  <a:srgbClr val="0000FF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Times New Roman" pitchFamily="18" charset="0"/>
              </a:rPr>
              <a:t>Tomakomai</a:t>
            </a:r>
            <a:r>
              <a:rPr lang="en-US" altLang="ja-JP" sz="2800" b="1" u="sng" dirty="0" smtClean="0">
                <a:solidFill>
                  <a:srgbClr val="0000FF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Times New Roman" pitchFamily="18" charset="0"/>
              </a:rPr>
              <a:t> CCS Demonstration Project</a:t>
            </a: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957053" y="5503630"/>
            <a:ext cx="23455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solidFill>
                  <a:srgbClr val="FF0066"/>
                </a:solidFill>
                <a:latin typeface="Century" panose="02040604050505020304" pitchFamily="18" charset="0"/>
              </a:rPr>
              <a:t>Nagaoka</a:t>
            </a:r>
          </a:p>
          <a:p>
            <a:r>
              <a:rPr kumimoji="1" lang="en-US" altLang="ja-JP" sz="2000" b="1" dirty="0" smtClean="0">
                <a:solidFill>
                  <a:srgbClr val="FF0066"/>
                </a:solidFill>
                <a:latin typeface="Century" panose="02040604050505020304" pitchFamily="18" charset="0"/>
              </a:rPr>
              <a:t>Pilot Scale Project</a:t>
            </a: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695764" y="4236725"/>
            <a:ext cx="28680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err="1" smtClean="0">
                <a:solidFill>
                  <a:srgbClr val="0000FF"/>
                </a:solidFill>
                <a:latin typeface="Century" panose="02040604050505020304" pitchFamily="18" charset="0"/>
              </a:rPr>
              <a:t>Tomakomai</a:t>
            </a:r>
            <a:endParaRPr lang="en-US" altLang="ja-JP" sz="2000" b="1" dirty="0">
              <a:solidFill>
                <a:srgbClr val="0000FF"/>
              </a:solidFill>
              <a:latin typeface="Century" panose="02040604050505020304" pitchFamily="18" charset="0"/>
            </a:endParaRPr>
          </a:p>
          <a:p>
            <a:r>
              <a:rPr kumimoji="1" lang="en-US" altLang="ja-JP" sz="2000" b="1" dirty="0" smtClean="0">
                <a:solidFill>
                  <a:srgbClr val="0000FF"/>
                </a:solidFill>
                <a:latin typeface="Century" panose="02040604050505020304" pitchFamily="18" charset="0"/>
              </a:rPr>
              <a:t>Demonstration Project</a:t>
            </a:r>
            <a:endParaRPr kumimoji="1" lang="ja-JP" altLang="en-US" sz="2000" b="1" dirty="0">
              <a:solidFill>
                <a:srgbClr val="0000FF"/>
              </a:solidFill>
              <a:latin typeface="Century" panose="02040604050505020304" pitchFamily="18" charset="0"/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695764" y="10479510"/>
            <a:ext cx="9881798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altLang="ja-JP" sz="2000" dirty="0" smtClean="0"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The o</a:t>
            </a:r>
            <a:r>
              <a:rPr lang="en-US" altLang="ja-JP" sz="2000" dirty="0" smtClean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nshore </a:t>
            </a:r>
            <a:r>
              <a:rPr lang="en-US" altLang="ja-JP" sz="2000" dirty="0">
                <a:solidFill>
                  <a:srgbClr val="FF0066"/>
                </a:solidFill>
                <a:latin typeface="Century" panose="02040604050505020304" pitchFamily="18" charset="0"/>
              </a:rPr>
              <a:t>Nagaoka Pilot Scale Project </a:t>
            </a:r>
            <a:r>
              <a:rPr lang="en-US" altLang="ja-JP" sz="2000" dirty="0" smtClean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was carried </a:t>
            </a:r>
            <a:r>
              <a:rPr lang="en-US" altLang="ja-JP" sz="2000" dirty="0" smtClean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out from </a:t>
            </a:r>
            <a:r>
              <a:rPr lang="en-US" altLang="ja-JP" sz="2000" dirty="0" smtClean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2003 to 2005, </a:t>
            </a:r>
            <a:r>
              <a:rPr lang="en-US" altLang="ja-JP" sz="2000" dirty="0" smtClean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with a total of 10,000 </a:t>
            </a:r>
            <a:r>
              <a:rPr lang="en-US" altLang="ja-JP" sz="2000" dirty="0" err="1" smtClean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tonnes</a:t>
            </a:r>
            <a:r>
              <a:rPr lang="en-US" altLang="ja-JP" sz="2000" dirty="0" smtClean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 CO</a:t>
            </a:r>
            <a:r>
              <a:rPr lang="en-US" altLang="ja-JP" sz="2000" baseline="-25000" dirty="0" smtClean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000" dirty="0" smtClean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 </a:t>
            </a:r>
            <a:r>
              <a:rPr lang="en-US" altLang="ja-JP" sz="2000" dirty="0" smtClean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injected </a:t>
            </a:r>
            <a:r>
              <a:rPr lang="en-US" altLang="ja-JP" sz="2000" dirty="0" smtClean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in a saline aquifer. The project successfully demonstrated that injected CO</a:t>
            </a:r>
            <a:r>
              <a:rPr lang="en-US" altLang="ja-JP" sz="2000" baseline="-25000" dirty="0" smtClean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000" dirty="0" smtClean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 was safely stored in the reservoir.</a:t>
            </a:r>
          </a:p>
          <a:p>
            <a:pPr algn="just">
              <a:spcAft>
                <a:spcPts val="1200"/>
              </a:spcAft>
            </a:pPr>
            <a:r>
              <a:rPr lang="en-US" altLang="ja-JP" sz="2000" dirty="0" smtClean="0">
                <a:latin typeface="Century" panose="02040604050505020304" pitchFamily="18" charset="0"/>
              </a:rPr>
              <a:t>The o</a:t>
            </a:r>
            <a:r>
              <a:rPr lang="en-US" altLang="ja-JP" sz="2000" dirty="0" smtClean="0">
                <a:latin typeface="Century" panose="02040604050505020304" pitchFamily="18" charset="0"/>
              </a:rPr>
              <a:t>ffshore </a:t>
            </a:r>
            <a:r>
              <a:rPr lang="en-US" altLang="ja-JP" sz="2000" dirty="0" err="1" smtClean="0">
                <a:solidFill>
                  <a:srgbClr val="0000FF"/>
                </a:solidFill>
                <a:latin typeface="Century" panose="02040604050505020304" pitchFamily="18" charset="0"/>
              </a:rPr>
              <a:t>Tomakomai</a:t>
            </a:r>
            <a:r>
              <a:rPr lang="en-US" altLang="ja-JP" sz="2000" dirty="0" smtClean="0">
                <a:solidFill>
                  <a:srgbClr val="0000FF"/>
                </a:solidFill>
                <a:latin typeface="Century" panose="02040604050505020304" pitchFamily="18" charset="0"/>
              </a:rPr>
              <a:t> Demonstration Project</a:t>
            </a:r>
            <a:r>
              <a:rPr lang="en-US" altLang="ja-JP" sz="2000" dirty="0" smtClean="0">
                <a:latin typeface="Century" panose="02040604050505020304" pitchFamily="18" charset="0"/>
              </a:rPr>
              <a:t> </a:t>
            </a:r>
            <a:r>
              <a:rPr lang="en-US" altLang="ja-JP" sz="2000" dirty="0" smtClean="0">
                <a:latin typeface="Century" panose="02040604050505020304" pitchFamily="18" charset="0"/>
              </a:rPr>
              <a:t>was started </a:t>
            </a:r>
            <a:r>
              <a:rPr lang="en-US" altLang="ja-JP" sz="2000" dirty="0" smtClean="0">
                <a:latin typeface="Century" panose="02040604050505020304" pitchFamily="18" charset="0"/>
              </a:rPr>
              <a:t>by </a:t>
            </a:r>
            <a:r>
              <a:rPr lang="en-US" altLang="ja-JP" sz="2000" dirty="0" smtClean="0">
                <a:latin typeface="Century" panose="02040604050505020304" pitchFamily="18" charset="0"/>
              </a:rPr>
              <a:t>the Ministry </a:t>
            </a:r>
            <a:r>
              <a:rPr lang="en-US" altLang="ja-JP" sz="2000" dirty="0" smtClean="0">
                <a:latin typeface="Century" panose="02040604050505020304" pitchFamily="18" charset="0"/>
              </a:rPr>
              <a:t>of Economy, Trade and Industry, METI, for the period 2012 -2020 to demonstrate and verify the total CCS system. </a:t>
            </a:r>
            <a:r>
              <a:rPr lang="en-US" altLang="ja-JP" sz="2000" dirty="0" smtClean="0">
                <a:latin typeface="Century" panose="02040604050505020304" pitchFamily="18" charset="0"/>
              </a:rPr>
              <a:t>The operator </a:t>
            </a:r>
            <a:r>
              <a:rPr lang="en-US" altLang="ja-JP" sz="2000" dirty="0" smtClean="0">
                <a:latin typeface="Century" panose="02040604050505020304" pitchFamily="18" charset="0"/>
              </a:rPr>
              <a:t>of the project is Japan CCS Company. It is planned that 100,000 </a:t>
            </a:r>
            <a:r>
              <a:rPr lang="en-US" altLang="ja-JP" sz="2000" dirty="0" err="1" smtClean="0">
                <a:latin typeface="Century" panose="02040604050505020304" pitchFamily="18" charset="0"/>
              </a:rPr>
              <a:t>tonnes</a:t>
            </a:r>
            <a:r>
              <a:rPr lang="en-US" altLang="ja-JP" sz="2000" dirty="0" smtClean="0">
                <a:latin typeface="Century" panose="02040604050505020304" pitchFamily="18" charset="0"/>
              </a:rPr>
              <a:t>/year or more CO</a:t>
            </a:r>
            <a:r>
              <a:rPr lang="en-US" altLang="ja-JP" sz="2000" baseline="-25000" dirty="0" smtClean="0">
                <a:latin typeface="Century" panose="02040604050505020304" pitchFamily="18" charset="0"/>
              </a:rPr>
              <a:t>2</a:t>
            </a:r>
            <a:r>
              <a:rPr lang="en-US" altLang="ja-JP" sz="2000" dirty="0" smtClean="0">
                <a:latin typeface="Century" panose="02040604050505020304" pitchFamily="18" charset="0"/>
              </a:rPr>
              <a:t> is to be stored under the seabed. CO</a:t>
            </a:r>
            <a:r>
              <a:rPr lang="en-US" altLang="ja-JP" sz="2000" baseline="-25000" dirty="0" smtClean="0">
                <a:latin typeface="Century" panose="02040604050505020304" pitchFamily="18" charset="0"/>
              </a:rPr>
              <a:t>2</a:t>
            </a:r>
            <a:r>
              <a:rPr lang="en-US" altLang="ja-JP" sz="2000" dirty="0" smtClean="0">
                <a:latin typeface="Century" panose="02040604050505020304" pitchFamily="18" charset="0"/>
              </a:rPr>
              <a:t> </a:t>
            </a:r>
            <a:r>
              <a:rPr lang="en-US" altLang="ja-JP" sz="2000" dirty="0" smtClean="0">
                <a:latin typeface="Century" panose="02040604050505020304" pitchFamily="18" charset="0"/>
              </a:rPr>
              <a:t>injection started </a:t>
            </a:r>
            <a:r>
              <a:rPr lang="en-US" altLang="ja-JP" sz="2000" dirty="0" smtClean="0">
                <a:latin typeface="Century" panose="02040604050505020304" pitchFamily="18" charset="0"/>
              </a:rPr>
              <a:t>in early April 2016 and </a:t>
            </a:r>
            <a:r>
              <a:rPr lang="en-US" altLang="ja-JP" sz="2000" dirty="0" smtClean="0">
                <a:latin typeface="Century" panose="02040604050505020304" pitchFamily="18" charset="0"/>
              </a:rPr>
              <a:t>will continue </a:t>
            </a:r>
            <a:r>
              <a:rPr lang="en-US" altLang="ja-JP" sz="2000" dirty="0" smtClean="0">
                <a:latin typeface="Century" panose="02040604050505020304" pitchFamily="18" charset="0"/>
              </a:rPr>
              <a:t>to 2018.</a:t>
            </a: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5429252" y="4034966"/>
            <a:ext cx="5148310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000" b="1" dirty="0">
                <a:solidFill>
                  <a:srgbClr val="0000FF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Off-gas </a:t>
            </a:r>
            <a:r>
              <a:rPr lang="en-US" altLang="ja-JP" sz="2000" b="1" dirty="0" smtClean="0">
                <a:solidFill>
                  <a:srgbClr val="0000FF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supply: </a:t>
            </a:r>
            <a:r>
              <a:rPr lang="en-US" altLang="ja-JP" sz="2000" dirty="0" smtClean="0">
                <a:latin typeface="Century" panose="02040604050505020304" pitchFamily="18" charset="0"/>
                <a:cs typeface="Times New Roman" panose="02020603050405020304" pitchFamily="18" charset="0"/>
              </a:rPr>
              <a:t>Hydrogen </a:t>
            </a:r>
            <a:r>
              <a:rPr lang="en-US" altLang="ja-JP" sz="2000" dirty="0">
                <a:latin typeface="Century" panose="02040604050505020304" pitchFamily="18" charset="0"/>
                <a:cs typeface="Times New Roman" panose="02020603050405020304" pitchFamily="18" charset="0"/>
              </a:rPr>
              <a:t>production facility at oil </a:t>
            </a:r>
            <a:r>
              <a:rPr lang="en-US" altLang="ja-JP" sz="2000" dirty="0" smtClean="0">
                <a:latin typeface="Century" panose="02040604050505020304" pitchFamily="18" charset="0"/>
                <a:cs typeface="Times New Roman" panose="02020603050405020304" pitchFamily="18" charset="0"/>
              </a:rPr>
              <a:t>refinery plant</a:t>
            </a:r>
            <a:endParaRPr lang="en-US" altLang="ja-JP" sz="2000" dirty="0">
              <a:latin typeface="Century" panose="020406040505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5429251" y="5141904"/>
            <a:ext cx="5148311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000" b="1" dirty="0">
                <a:solidFill>
                  <a:srgbClr val="0000FF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CO</a:t>
            </a:r>
            <a:r>
              <a:rPr lang="en-US" altLang="ja-JP" sz="2000" b="1" baseline="-25000" dirty="0">
                <a:solidFill>
                  <a:srgbClr val="0000FF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ja-JP" sz="2000" b="1" dirty="0">
                <a:solidFill>
                  <a:srgbClr val="0000FF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2000" b="1" dirty="0" smtClean="0">
                <a:solidFill>
                  <a:srgbClr val="0000FF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capture: </a:t>
            </a:r>
            <a:r>
              <a:rPr lang="en-US" altLang="ja-JP" sz="2000" dirty="0" smtClean="0">
                <a:latin typeface="Century" panose="02040604050505020304" pitchFamily="18" charset="0"/>
                <a:cs typeface="Times New Roman" panose="02020603050405020304" pitchFamily="18" charset="0"/>
              </a:rPr>
              <a:t>Amine </a:t>
            </a:r>
            <a:r>
              <a:rPr lang="en-US" altLang="ja-JP" sz="2000" dirty="0">
                <a:latin typeface="Century" panose="02040604050505020304" pitchFamily="18" charset="0"/>
                <a:cs typeface="Times New Roman" panose="02020603050405020304" pitchFamily="18" charset="0"/>
              </a:rPr>
              <a:t>absorption</a:t>
            </a: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5429252" y="5971843"/>
            <a:ext cx="514831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000" b="1" dirty="0" smtClean="0">
                <a:solidFill>
                  <a:srgbClr val="0000FF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CO</a:t>
            </a:r>
            <a:r>
              <a:rPr lang="en-US" altLang="ja-JP" sz="2000" b="1" baseline="-25000" dirty="0" smtClean="0">
                <a:solidFill>
                  <a:srgbClr val="0000FF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ja-JP" sz="2000" b="1" dirty="0" smtClean="0">
                <a:solidFill>
                  <a:srgbClr val="0000FF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 injection:</a:t>
            </a:r>
            <a:r>
              <a:rPr lang="en-US" altLang="ja-JP" sz="2000" dirty="0">
                <a:solidFill>
                  <a:srgbClr val="0000FF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2000" dirty="0" smtClean="0">
                <a:latin typeface="Century" panose="02040604050505020304" pitchFamily="18" charset="0"/>
                <a:cs typeface="Times New Roman" panose="02020603050405020304" pitchFamily="18" charset="0"/>
              </a:rPr>
              <a:t>Onshore</a:t>
            </a:r>
            <a:endParaRPr lang="en-US" altLang="ja-JP" sz="2000" dirty="0">
              <a:latin typeface="Century" panose="020406040505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5429251" y="6801781"/>
            <a:ext cx="5148310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000" b="1" dirty="0" smtClean="0">
                <a:solidFill>
                  <a:srgbClr val="0000FF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Reservoirs: </a:t>
            </a:r>
            <a:r>
              <a:rPr lang="en-US" altLang="ja-JP" sz="2000" dirty="0" smtClean="0">
                <a:latin typeface="Century" panose="02040604050505020304" pitchFamily="18" charset="0"/>
                <a:cs typeface="Times New Roman" panose="02020603050405020304" pitchFamily="18" charset="0"/>
              </a:rPr>
              <a:t>under the seabed</a:t>
            </a:r>
          </a:p>
          <a:p>
            <a:r>
              <a:rPr lang="en-US" altLang="ja-JP" sz="2000" dirty="0" smtClean="0">
                <a:latin typeface="Century" panose="02040604050505020304" pitchFamily="18" charset="0"/>
                <a:cs typeface="Times New Roman" panose="02020603050405020304" pitchFamily="18" charset="0"/>
              </a:rPr>
              <a:t>• Sandstone layer: 1100-1200m depth</a:t>
            </a:r>
          </a:p>
          <a:p>
            <a:r>
              <a:rPr lang="en-US" altLang="ja-JP" sz="2000" dirty="0" smtClean="0">
                <a:latin typeface="Century" panose="02040604050505020304" pitchFamily="18" charset="0"/>
                <a:cs typeface="Times New Roman" panose="02020603050405020304" pitchFamily="18" charset="0"/>
              </a:rPr>
              <a:t>• Volcanic rocks layer: 2400-3000m depth</a:t>
            </a:r>
            <a:endParaRPr lang="en-US" altLang="ja-JP" sz="2000" dirty="0">
              <a:latin typeface="Century" panose="020406040505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5" name="直線矢印コネクタ 44"/>
          <p:cNvCxnSpPr>
            <a:stCxn id="40" idx="2"/>
            <a:endCxn id="41" idx="0"/>
          </p:cNvCxnSpPr>
          <p:nvPr/>
        </p:nvCxnSpPr>
        <p:spPr>
          <a:xfrm>
            <a:off x="8003407" y="4742852"/>
            <a:ext cx="0" cy="39905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矢印コネクタ 45"/>
          <p:cNvCxnSpPr>
            <a:stCxn id="41" idx="2"/>
            <a:endCxn id="42" idx="0"/>
          </p:cNvCxnSpPr>
          <p:nvPr/>
        </p:nvCxnSpPr>
        <p:spPr>
          <a:xfrm>
            <a:off x="8003407" y="5542014"/>
            <a:ext cx="0" cy="42982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矢印コネクタ 48"/>
          <p:cNvCxnSpPr>
            <a:stCxn id="42" idx="2"/>
            <a:endCxn id="43" idx="0"/>
          </p:cNvCxnSpPr>
          <p:nvPr/>
        </p:nvCxnSpPr>
        <p:spPr>
          <a:xfrm flipH="1">
            <a:off x="8003406" y="6371953"/>
            <a:ext cx="1" cy="42982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図 4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388" y="8060585"/>
            <a:ext cx="5791839" cy="2126990"/>
          </a:xfrm>
          <a:prstGeom prst="rect">
            <a:avLst/>
          </a:prstGeom>
        </p:spPr>
      </p:pic>
      <p:sp>
        <p:nvSpPr>
          <p:cNvPr id="60" name="テキスト ボックス 59"/>
          <p:cNvSpPr txBox="1"/>
          <p:nvPr/>
        </p:nvSpPr>
        <p:spPr>
          <a:xfrm>
            <a:off x="695763" y="13238075"/>
            <a:ext cx="9881797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ja-JP" sz="2800" b="1" u="sng" dirty="0" smtClean="0">
                <a:solidFill>
                  <a:srgbClr val="0000FF"/>
                </a:solidFill>
                <a:latin typeface="Century" panose="02040604050505020304" pitchFamily="18" charset="0"/>
                <a:cs typeface="Times New Roman" pitchFamily="18" charset="0"/>
              </a:rPr>
              <a:t>2. Regulation for offshore CO</a:t>
            </a:r>
            <a:r>
              <a:rPr lang="en-US" altLang="ja-JP" sz="2800" b="1" u="sng" baseline="-25000" dirty="0" smtClean="0">
                <a:solidFill>
                  <a:srgbClr val="0000FF"/>
                </a:solidFill>
                <a:latin typeface="Century" panose="02040604050505020304" pitchFamily="18" charset="0"/>
                <a:cs typeface="Times New Roman" pitchFamily="18" charset="0"/>
              </a:rPr>
              <a:t>2</a:t>
            </a:r>
            <a:r>
              <a:rPr lang="en-US" altLang="ja-JP" sz="2800" b="1" u="sng" dirty="0" smtClean="0">
                <a:solidFill>
                  <a:srgbClr val="0000FF"/>
                </a:solidFill>
                <a:latin typeface="Century" panose="02040604050505020304" pitchFamily="18" charset="0"/>
                <a:cs typeface="Times New Roman" pitchFamily="18" charset="0"/>
              </a:rPr>
              <a:t> storage in Japan</a:t>
            </a:r>
          </a:p>
          <a:p>
            <a:r>
              <a:rPr lang="en-US" altLang="ja-JP" sz="2000" b="1" dirty="0" smtClean="0">
                <a:latin typeface="Century" panose="02040604050505020304" pitchFamily="18" charset="0"/>
                <a:cs typeface="Times New Roman" pitchFamily="18" charset="0"/>
              </a:rPr>
              <a:t>Act </a:t>
            </a:r>
            <a:r>
              <a:rPr lang="en-US" altLang="ja-JP" sz="2000" b="1" dirty="0">
                <a:latin typeface="Century" panose="02040604050505020304" pitchFamily="18" charset="0"/>
                <a:cs typeface="Times New Roman" pitchFamily="18" charset="0"/>
              </a:rPr>
              <a:t>for the Prevention of Marine Pollution </a:t>
            </a:r>
            <a:r>
              <a:rPr lang="en-US" altLang="ja-JP" sz="2000" b="1" dirty="0" smtClean="0">
                <a:latin typeface="Century" panose="02040604050505020304" pitchFamily="18" charset="0"/>
                <a:cs typeface="Times New Roman" pitchFamily="18" charset="0"/>
              </a:rPr>
              <a:t>and Maritime Disasters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000" dirty="0" smtClean="0">
                <a:latin typeface="Century" panose="02040604050505020304" pitchFamily="18" charset="0"/>
                <a:cs typeface="Times New Roman" pitchFamily="18" charset="0"/>
              </a:rPr>
              <a:t>May </a:t>
            </a:r>
            <a:r>
              <a:rPr lang="en-US" altLang="ja-JP" sz="2000" dirty="0">
                <a:latin typeface="Century" panose="02040604050505020304" pitchFamily="18" charset="0"/>
                <a:cs typeface="Times New Roman" pitchFamily="18" charset="0"/>
              </a:rPr>
              <a:t>2007: The act was </a:t>
            </a:r>
            <a:r>
              <a:rPr lang="en-US" altLang="ja-JP" sz="2000" dirty="0" smtClean="0">
                <a:latin typeface="Century" panose="02040604050505020304" pitchFamily="18" charset="0"/>
                <a:cs typeface="Times New Roman" pitchFamily="18" charset="0"/>
              </a:rPr>
              <a:t>amended </a:t>
            </a:r>
            <a:r>
              <a:rPr lang="en-US" altLang="ja-JP" sz="2000" dirty="0" smtClean="0">
                <a:latin typeface="Century" panose="02040604050505020304" pitchFamily="18" charset="0"/>
                <a:cs typeface="Times New Roman" pitchFamily="18" charset="0"/>
              </a:rPr>
              <a:t>to allow a permitting </a:t>
            </a:r>
            <a:r>
              <a:rPr lang="en-US" altLang="ja-JP" sz="2000" dirty="0">
                <a:latin typeface="Century" panose="02040604050505020304" pitchFamily="18" charset="0"/>
                <a:cs typeface="Times New Roman" pitchFamily="18" charset="0"/>
              </a:rPr>
              <a:t>procedure </a:t>
            </a:r>
            <a:r>
              <a:rPr lang="en-US" altLang="ja-JP" sz="2000" dirty="0" smtClean="0">
                <a:latin typeface="Century" panose="02040604050505020304" pitchFamily="18" charset="0"/>
                <a:cs typeface="Times New Roman" pitchFamily="18" charset="0"/>
              </a:rPr>
              <a:t>for dumping the CO</a:t>
            </a:r>
            <a:r>
              <a:rPr lang="en-US" altLang="ja-JP" sz="2000" baseline="-25000" dirty="0" smtClean="0">
                <a:latin typeface="Century" panose="02040604050505020304" pitchFamily="18" charset="0"/>
                <a:cs typeface="Times New Roman" pitchFamily="18" charset="0"/>
              </a:rPr>
              <a:t>2</a:t>
            </a:r>
            <a:r>
              <a:rPr lang="en-US" altLang="ja-JP" sz="2000" dirty="0" smtClean="0">
                <a:latin typeface="Century" panose="02040604050505020304" pitchFamily="18" charset="0"/>
                <a:cs typeface="Times New Roman" pitchFamily="18" charset="0"/>
              </a:rPr>
              <a:t> </a:t>
            </a:r>
            <a:r>
              <a:rPr lang="en-US" altLang="ja-JP" sz="2000" dirty="0">
                <a:latin typeface="Century" panose="02040604050505020304" pitchFamily="18" charset="0"/>
                <a:cs typeface="Times New Roman" pitchFamily="18" charset="0"/>
              </a:rPr>
              <a:t>stream into </a:t>
            </a:r>
            <a:r>
              <a:rPr lang="en-US" altLang="ja-JP" sz="2000" dirty="0" smtClean="0">
                <a:latin typeface="Century" panose="02040604050505020304" pitchFamily="18" charset="0"/>
                <a:cs typeface="Times New Roman" pitchFamily="18" charset="0"/>
              </a:rPr>
              <a:t>sub-seabed </a:t>
            </a:r>
            <a:r>
              <a:rPr lang="en-US" altLang="ja-JP" sz="2000" dirty="0" smtClean="0">
                <a:latin typeface="Century" panose="02040604050505020304" pitchFamily="18" charset="0"/>
                <a:cs typeface="Times New Roman" pitchFamily="18" charset="0"/>
              </a:rPr>
              <a:t>formations </a:t>
            </a:r>
            <a:r>
              <a:rPr lang="en-US" altLang="ja-JP" sz="2000" dirty="0" smtClean="0">
                <a:latin typeface="Century" panose="02040604050505020304" pitchFamily="18" charset="0"/>
                <a:cs typeface="Times New Roman" pitchFamily="18" charset="0"/>
              </a:rPr>
              <a:t>in accordance with London Protocol.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ja-JP" sz="2000" dirty="0" smtClean="0">
                <a:latin typeface="Century" panose="02040604050505020304" pitchFamily="18" charset="0"/>
                <a:cs typeface="Times New Roman" pitchFamily="18" charset="0"/>
              </a:rPr>
              <a:t>Seeks to prevent </a:t>
            </a:r>
            <a:r>
              <a:rPr lang="en-US" altLang="ja-JP" sz="2000" dirty="0">
                <a:latin typeface="Century" panose="02040604050505020304" pitchFamily="18" charset="0"/>
                <a:cs typeface="Times New Roman" pitchFamily="18" charset="0"/>
              </a:rPr>
              <a:t>marine </a:t>
            </a:r>
            <a:r>
              <a:rPr lang="en-US" altLang="ja-JP" sz="2000" dirty="0" smtClean="0">
                <a:latin typeface="Century" panose="02040604050505020304" pitchFamily="18" charset="0"/>
                <a:cs typeface="Times New Roman" pitchFamily="18" charset="0"/>
              </a:rPr>
              <a:t>environmental impacts </a:t>
            </a:r>
            <a:r>
              <a:rPr lang="en-US" altLang="ja-JP" sz="2000" dirty="0">
                <a:latin typeface="Century" panose="02040604050505020304" pitchFamily="18" charset="0"/>
                <a:cs typeface="Times New Roman" pitchFamily="18" charset="0"/>
              </a:rPr>
              <a:t>from potential CO</a:t>
            </a:r>
            <a:r>
              <a:rPr lang="en-US" altLang="ja-JP" sz="2000" baseline="-25000" dirty="0">
                <a:latin typeface="Century" panose="02040604050505020304" pitchFamily="18" charset="0"/>
                <a:cs typeface="Times New Roman" pitchFamily="18" charset="0"/>
              </a:rPr>
              <a:t>2</a:t>
            </a:r>
            <a:r>
              <a:rPr lang="en-US" altLang="ja-JP" sz="2000" dirty="0">
                <a:latin typeface="Century" panose="02040604050505020304" pitchFamily="18" charset="0"/>
                <a:cs typeface="Times New Roman" pitchFamily="18" charset="0"/>
              </a:rPr>
              <a:t> </a:t>
            </a:r>
            <a:r>
              <a:rPr lang="en-US" altLang="ja-JP" sz="2000" dirty="0" smtClean="0">
                <a:latin typeface="Century" panose="02040604050505020304" pitchFamily="18" charset="0"/>
                <a:cs typeface="Times New Roman" pitchFamily="18" charset="0"/>
              </a:rPr>
              <a:t>leakage</a:t>
            </a:r>
            <a:endParaRPr lang="en-US" altLang="ja-JP" sz="2000" dirty="0">
              <a:latin typeface="Century" panose="02040604050505020304" pitchFamily="18" charset="0"/>
              <a:cs typeface="Times New Roman" pitchFamily="18" charset="0"/>
            </a:endParaRPr>
          </a:p>
          <a:p>
            <a:r>
              <a:rPr lang="en-US" altLang="ja-JP" sz="2000" b="1" dirty="0" smtClean="0">
                <a:latin typeface="Century" panose="02040604050505020304" pitchFamily="18" charset="0"/>
                <a:cs typeface="Times New Roman" pitchFamily="18" charset="0"/>
              </a:rPr>
              <a:t>Operator </a:t>
            </a:r>
            <a:r>
              <a:rPr lang="en-US" altLang="ja-JP" sz="2000" b="1" dirty="0">
                <a:latin typeface="Century" panose="02040604050505020304" pitchFamily="18" charset="0"/>
                <a:cs typeface="Times New Roman" pitchFamily="18" charset="0"/>
              </a:rPr>
              <a:t>of Offshore </a:t>
            </a:r>
            <a:r>
              <a:rPr lang="en-US" altLang="ja-JP" sz="2000" b="1" dirty="0" smtClean="0">
                <a:latin typeface="Century" panose="02040604050505020304" pitchFamily="18" charset="0"/>
                <a:cs typeface="Times New Roman" pitchFamily="18" charset="0"/>
              </a:rPr>
              <a:t>CO</a:t>
            </a:r>
            <a:r>
              <a:rPr lang="en-US" altLang="ja-JP" sz="2000" b="1" baseline="-25000" dirty="0" smtClean="0">
                <a:latin typeface="Century" panose="02040604050505020304" pitchFamily="18" charset="0"/>
                <a:cs typeface="Times New Roman" pitchFamily="18" charset="0"/>
              </a:rPr>
              <a:t>2</a:t>
            </a:r>
            <a:r>
              <a:rPr lang="en-US" altLang="ja-JP" sz="2000" b="1" dirty="0" smtClean="0">
                <a:latin typeface="Century" panose="02040604050505020304" pitchFamily="18" charset="0"/>
                <a:cs typeface="Times New Roman" pitchFamily="18" charset="0"/>
              </a:rPr>
              <a:t> storage,</a:t>
            </a:r>
            <a:endParaRPr lang="en-US" altLang="ja-JP" sz="2000" b="1" dirty="0">
              <a:latin typeface="Century" panose="02040604050505020304" pitchFamily="18" charset="0"/>
              <a:cs typeface="Times New Roman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000" dirty="0" smtClean="0">
                <a:latin typeface="Century" panose="02040604050505020304" pitchFamily="18" charset="0"/>
                <a:cs typeface="Times New Roman" pitchFamily="18" charset="0"/>
              </a:rPr>
              <a:t>Shall </a:t>
            </a:r>
            <a:r>
              <a:rPr lang="en-US" altLang="ja-JP" sz="2000" dirty="0">
                <a:latin typeface="Century" panose="02040604050505020304" pitchFamily="18" charset="0"/>
                <a:cs typeface="Times New Roman" pitchFamily="18" charset="0"/>
              </a:rPr>
              <a:t>receive </a:t>
            </a:r>
            <a:r>
              <a:rPr lang="en-US" altLang="ja-JP" sz="2000" dirty="0" smtClean="0">
                <a:latin typeface="Century" panose="02040604050505020304" pitchFamily="18" charset="0"/>
                <a:cs typeface="Times New Roman" pitchFamily="18" charset="0"/>
              </a:rPr>
              <a:t>permission from </a:t>
            </a:r>
            <a:r>
              <a:rPr lang="en-US" altLang="ja-JP" sz="2000" dirty="0" smtClean="0">
                <a:latin typeface="Century" panose="02040604050505020304" pitchFamily="18" charset="0"/>
                <a:cs typeface="Times New Roman" pitchFamily="18" charset="0"/>
              </a:rPr>
              <a:t>the environmental </a:t>
            </a:r>
            <a:r>
              <a:rPr lang="en-US" altLang="ja-JP" sz="2000" dirty="0">
                <a:latin typeface="Century" panose="02040604050505020304" pitchFamily="18" charset="0"/>
                <a:cs typeface="Times New Roman" pitchFamily="18" charset="0"/>
              </a:rPr>
              <a:t>minister.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000" dirty="0" smtClean="0">
                <a:latin typeface="Century" panose="02040604050505020304" pitchFamily="18" charset="0"/>
                <a:cs typeface="Times New Roman" pitchFamily="18" charset="0"/>
              </a:rPr>
              <a:t>Shall </a:t>
            </a:r>
            <a:r>
              <a:rPr lang="en-US" altLang="ja-JP" sz="2000" dirty="0">
                <a:latin typeface="Century" panose="02040604050505020304" pitchFamily="18" charset="0"/>
                <a:cs typeface="Times New Roman" pitchFamily="18" charset="0"/>
              </a:rPr>
              <a:t>implement </a:t>
            </a:r>
            <a:r>
              <a:rPr lang="en-US" altLang="ja-JP" sz="2000" dirty="0" smtClean="0">
                <a:latin typeface="Century" panose="02040604050505020304" pitchFamily="18" charset="0"/>
                <a:cs typeface="Times New Roman" pitchFamily="18" charset="0"/>
              </a:rPr>
              <a:t>an Environmental </a:t>
            </a:r>
            <a:r>
              <a:rPr lang="en-US" altLang="ja-JP" sz="2000" dirty="0">
                <a:latin typeface="Century" panose="02040604050505020304" pitchFamily="18" charset="0"/>
                <a:cs typeface="Times New Roman" pitchFamily="18" charset="0"/>
              </a:rPr>
              <a:t>Impact Assessment.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000" u="sng" dirty="0" smtClean="0">
                <a:latin typeface="Century" panose="02040604050505020304" pitchFamily="18" charset="0"/>
                <a:cs typeface="Times New Roman" pitchFamily="18" charset="0"/>
              </a:rPr>
              <a:t>Shall </a:t>
            </a:r>
            <a:r>
              <a:rPr lang="en-US" altLang="ja-JP" sz="2000" u="sng" dirty="0">
                <a:latin typeface="Century" panose="02040604050505020304" pitchFamily="18" charset="0"/>
                <a:cs typeface="Times New Roman" pitchFamily="18" charset="0"/>
              </a:rPr>
              <a:t>monitor </a:t>
            </a:r>
            <a:r>
              <a:rPr lang="en-US" altLang="ja-JP" sz="2000" u="sng" dirty="0" smtClean="0">
                <a:latin typeface="Century" panose="02040604050505020304" pitchFamily="18" charset="0"/>
                <a:cs typeface="Times New Roman" pitchFamily="18" charset="0"/>
              </a:rPr>
              <a:t>the surrounding </a:t>
            </a:r>
            <a:r>
              <a:rPr lang="en-US" altLang="ja-JP" sz="2000" u="sng" dirty="0">
                <a:latin typeface="Century" panose="02040604050505020304" pitchFamily="18" charset="0"/>
                <a:cs typeface="Times New Roman" pitchFamily="18" charset="0"/>
              </a:rPr>
              <a:t>sea </a:t>
            </a:r>
            <a:r>
              <a:rPr lang="en-US" altLang="ja-JP" sz="2000" u="sng" dirty="0" smtClean="0">
                <a:latin typeface="Century" panose="02040604050505020304" pitchFamily="18" charset="0"/>
                <a:cs typeface="Times New Roman" pitchFamily="18" charset="0"/>
              </a:rPr>
              <a:t>environment for assurance of no-leakage.</a:t>
            </a:r>
            <a:endParaRPr lang="en-US" altLang="ja-JP" sz="2000" u="sng" dirty="0">
              <a:latin typeface="Century" panose="02040604050505020304" pitchFamily="18" charset="0"/>
              <a:cs typeface="Times New Roman" pitchFamily="18" charset="0"/>
            </a:endParaRPr>
          </a:p>
        </p:txBody>
      </p:sp>
      <p:pic>
        <p:nvPicPr>
          <p:cNvPr id="71" name="図 70"/>
          <p:cNvPicPr>
            <a:picLocks noChangeAspect="1"/>
          </p:cNvPicPr>
          <p:nvPr/>
        </p:nvPicPr>
        <p:blipFill>
          <a:blip r:embed="rId4">
            <a:biLevel thresh="75000"/>
          </a:blip>
          <a:stretch>
            <a:fillRect/>
          </a:stretch>
        </p:blipFill>
        <p:spPr>
          <a:xfrm>
            <a:off x="1321333" y="4232288"/>
            <a:ext cx="3514996" cy="3479633"/>
          </a:xfrm>
          <a:prstGeom prst="rect">
            <a:avLst/>
          </a:prstGeom>
        </p:spPr>
      </p:pic>
      <p:sp>
        <p:nvSpPr>
          <p:cNvPr id="72" name="円/楕円 71"/>
          <p:cNvSpPr/>
          <p:nvPr/>
        </p:nvSpPr>
        <p:spPr>
          <a:xfrm>
            <a:off x="3981450" y="4846405"/>
            <a:ext cx="95250" cy="95250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Century" panose="02040604050505020304" pitchFamily="18" charset="0"/>
            </a:endParaRPr>
          </a:p>
        </p:txBody>
      </p:sp>
      <p:sp>
        <p:nvSpPr>
          <p:cNvPr id="73" name="円/楕円 72"/>
          <p:cNvSpPr/>
          <p:nvPr/>
        </p:nvSpPr>
        <p:spPr>
          <a:xfrm>
            <a:off x="3486150" y="6160855"/>
            <a:ext cx="95250" cy="95250"/>
          </a:xfrm>
          <a:prstGeom prst="ellipse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Century" panose="02040604050505020304" pitchFamily="18" charset="0"/>
            </a:endParaRPr>
          </a:p>
        </p:txBody>
      </p:sp>
      <p:sp>
        <p:nvSpPr>
          <p:cNvPr id="74" name="円/楕円 73"/>
          <p:cNvSpPr/>
          <p:nvPr/>
        </p:nvSpPr>
        <p:spPr>
          <a:xfrm>
            <a:off x="3657600" y="6551380"/>
            <a:ext cx="95250" cy="9525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Century" panose="02040604050505020304" pitchFamily="18" charset="0"/>
            </a:endParaRPr>
          </a:p>
        </p:txBody>
      </p:sp>
      <p:cxnSp>
        <p:nvCxnSpPr>
          <p:cNvPr id="76" name="直線矢印コネクタ 75"/>
          <p:cNvCxnSpPr>
            <a:stCxn id="72" idx="4"/>
          </p:cNvCxnSpPr>
          <p:nvPr/>
        </p:nvCxnSpPr>
        <p:spPr>
          <a:xfrm flipH="1">
            <a:off x="3705225" y="4941655"/>
            <a:ext cx="323850" cy="1609725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テキスト ボックス 76"/>
          <p:cNvSpPr txBox="1"/>
          <p:nvPr/>
        </p:nvSpPr>
        <p:spPr>
          <a:xfrm>
            <a:off x="3885034" y="6584075"/>
            <a:ext cx="8792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latin typeface="Century" panose="02040604050505020304" pitchFamily="18" charset="0"/>
              </a:rPr>
              <a:t>Tokyo</a:t>
            </a:r>
            <a:endParaRPr kumimoji="1" lang="ja-JP" altLang="en-US" sz="2000" dirty="0">
              <a:latin typeface="Century" panose="02040604050505020304" pitchFamily="18" charset="0"/>
            </a:endParaRPr>
          </a:p>
        </p:txBody>
      </p:sp>
      <p:sp>
        <p:nvSpPr>
          <p:cNvPr id="78" name="テキスト ボックス 77"/>
          <p:cNvSpPr txBox="1"/>
          <p:nvPr/>
        </p:nvSpPr>
        <p:spPr>
          <a:xfrm>
            <a:off x="3933318" y="5938686"/>
            <a:ext cx="10631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accent1">
                    <a:lumMod val="75000"/>
                  </a:schemeClr>
                </a:solidFill>
                <a:latin typeface="Century" panose="02040604050505020304" pitchFamily="18" charset="0"/>
              </a:rPr>
              <a:t>800 km</a:t>
            </a:r>
            <a:endParaRPr kumimoji="1" lang="ja-JP" altLang="en-US" sz="2000" dirty="0">
              <a:solidFill>
                <a:schemeClr val="accent1">
                  <a:lumMod val="75000"/>
                </a:schemeClr>
              </a:solidFill>
              <a:latin typeface="Century" panose="02040604050505020304" pitchFamily="18" charset="0"/>
            </a:endParaRPr>
          </a:p>
        </p:txBody>
      </p:sp>
      <p:pic>
        <p:nvPicPr>
          <p:cNvPr id="80" name="図 7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9279" y="8060585"/>
            <a:ext cx="3314422" cy="2146931"/>
          </a:xfrm>
          <a:prstGeom prst="rect">
            <a:avLst/>
          </a:prstGeom>
        </p:spPr>
      </p:pic>
      <p:sp>
        <p:nvSpPr>
          <p:cNvPr id="81" name="テキスト ボックス 80"/>
          <p:cNvSpPr txBox="1"/>
          <p:nvPr/>
        </p:nvSpPr>
        <p:spPr>
          <a:xfrm>
            <a:off x="695763" y="16564207"/>
            <a:ext cx="9881797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ja-JP" sz="2800" b="1" u="sng" dirty="0" smtClean="0">
                <a:solidFill>
                  <a:srgbClr val="0000FF"/>
                </a:solidFill>
                <a:latin typeface="Century" panose="02040604050505020304" pitchFamily="18" charset="0"/>
                <a:cs typeface="Times New Roman" pitchFamily="18" charset="0"/>
              </a:rPr>
              <a:t>3. Environmental Impact Assessment (EIA) in the ACT</a:t>
            </a:r>
          </a:p>
          <a:p>
            <a:pPr>
              <a:spcAft>
                <a:spcPts val="1200"/>
              </a:spcAft>
            </a:pPr>
            <a:r>
              <a:rPr lang="en-US" altLang="ja-JP" sz="2000" b="1" dirty="0" smtClean="0">
                <a:latin typeface="Century" panose="02040604050505020304" pitchFamily="18" charset="0"/>
                <a:cs typeface="Times New Roman" pitchFamily="18" charset="0"/>
              </a:rPr>
              <a:t>Objective: </a:t>
            </a:r>
            <a:r>
              <a:rPr lang="en-US" altLang="ja-JP" sz="2000" dirty="0" smtClean="0">
                <a:latin typeface="Century" panose="02040604050505020304" pitchFamily="18" charset="0"/>
                <a:cs typeface="Times New Roman" pitchFamily="18" charset="0"/>
              </a:rPr>
              <a:t>Estimation of CO</a:t>
            </a:r>
            <a:r>
              <a:rPr lang="en-US" altLang="ja-JP" sz="2000" baseline="-25000" dirty="0" smtClean="0">
                <a:latin typeface="Century" panose="02040604050505020304" pitchFamily="18" charset="0"/>
                <a:cs typeface="Times New Roman" pitchFamily="18" charset="0"/>
              </a:rPr>
              <a:t>2</a:t>
            </a:r>
            <a:r>
              <a:rPr lang="en-US" altLang="ja-JP" sz="2000" dirty="0" smtClean="0">
                <a:latin typeface="Century" panose="02040604050505020304" pitchFamily="18" charset="0"/>
                <a:cs typeface="Times New Roman" pitchFamily="18" charset="0"/>
              </a:rPr>
              <a:t> dispersion and </a:t>
            </a:r>
            <a:r>
              <a:rPr lang="en-US" altLang="ja-JP" sz="2000" dirty="0" smtClean="0">
                <a:latin typeface="Century" panose="02040604050505020304" pitchFamily="18" charset="0"/>
                <a:cs typeface="Times New Roman" pitchFamily="18" charset="0"/>
              </a:rPr>
              <a:t>assessment of environmental </a:t>
            </a:r>
            <a:r>
              <a:rPr lang="en-US" altLang="ja-JP" sz="2000" dirty="0" smtClean="0">
                <a:latin typeface="Century" panose="02040604050505020304" pitchFamily="18" charset="0"/>
                <a:cs typeface="Times New Roman" pitchFamily="18" charset="0"/>
              </a:rPr>
              <a:t>impact assuming </a:t>
            </a:r>
            <a:r>
              <a:rPr lang="en-US" altLang="ja-JP" sz="2000" dirty="0" smtClean="0">
                <a:latin typeface="Century" panose="02040604050505020304" pitchFamily="18" charset="0"/>
                <a:cs typeface="Times New Roman" pitchFamily="18" charset="0"/>
              </a:rPr>
              <a:t>that stored CO</a:t>
            </a:r>
            <a:r>
              <a:rPr lang="en-US" altLang="ja-JP" sz="2000" baseline="-25000" dirty="0" smtClean="0">
                <a:latin typeface="Century" panose="02040604050505020304" pitchFamily="18" charset="0"/>
                <a:cs typeface="Times New Roman" pitchFamily="18" charset="0"/>
              </a:rPr>
              <a:t>2</a:t>
            </a:r>
            <a:r>
              <a:rPr lang="en-US" altLang="ja-JP" sz="2000" dirty="0" smtClean="0">
                <a:latin typeface="Century" panose="02040604050505020304" pitchFamily="18" charset="0"/>
                <a:cs typeface="Times New Roman" pitchFamily="18" charset="0"/>
              </a:rPr>
              <a:t> leaks out </a:t>
            </a:r>
            <a:r>
              <a:rPr lang="en-US" altLang="ja-JP" sz="2000" dirty="0" smtClean="0">
                <a:latin typeface="Century" panose="02040604050505020304" pitchFamily="18" charset="0"/>
                <a:cs typeface="Times New Roman" pitchFamily="18" charset="0"/>
              </a:rPr>
              <a:t>into </a:t>
            </a:r>
            <a:r>
              <a:rPr lang="en-US" altLang="ja-JP" sz="2000" dirty="0" smtClean="0">
                <a:latin typeface="Century" panose="02040604050505020304" pitchFamily="18" charset="0"/>
                <a:cs typeface="Times New Roman" pitchFamily="18" charset="0"/>
              </a:rPr>
              <a:t>the sea</a:t>
            </a:r>
          </a:p>
          <a:p>
            <a:r>
              <a:rPr lang="en-US" altLang="ja-JP" sz="2000" b="1" dirty="0" smtClean="0">
                <a:latin typeface="Century" panose="02040604050505020304" pitchFamily="18" charset="0"/>
                <a:cs typeface="Times New Roman" pitchFamily="18" charset="0"/>
              </a:rPr>
              <a:t>Process: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000" dirty="0" smtClean="0">
                <a:latin typeface="Century" panose="02040604050505020304" pitchFamily="18" charset="0"/>
                <a:cs typeface="Times New Roman" pitchFamily="18" charset="0"/>
              </a:rPr>
              <a:t>Consideration of leakage scenarios and </a:t>
            </a:r>
            <a:r>
              <a:rPr lang="en-US" altLang="ja-JP" sz="2000" dirty="0" smtClean="0">
                <a:latin typeface="Century" panose="02040604050505020304" pitchFamily="18" charset="0"/>
                <a:cs typeface="Times New Roman" pitchFamily="18" charset="0"/>
              </a:rPr>
              <a:t>their</a:t>
            </a:r>
            <a:r>
              <a:rPr lang="en-US" altLang="ja-JP" sz="2000" dirty="0" smtClean="0">
                <a:latin typeface="Century" panose="02040604050505020304" pitchFamily="18" charset="0"/>
                <a:cs typeface="Times New Roman" pitchFamily="18" charset="0"/>
              </a:rPr>
              <a:t> </a:t>
            </a:r>
            <a:r>
              <a:rPr lang="en-US" altLang="ja-JP" sz="2000" dirty="0" smtClean="0">
                <a:latin typeface="Century" panose="02040604050505020304" pitchFamily="18" charset="0"/>
                <a:cs typeface="Times New Roman" pitchFamily="18" charset="0"/>
              </a:rPr>
              <a:t>simulation</a:t>
            </a:r>
          </a:p>
          <a:p>
            <a:pPr marL="720000" lvl="1" indent="-360000">
              <a:buFont typeface="Arial" panose="020B0604020202020204" pitchFamily="34" charset="0"/>
              <a:buChar char="•"/>
            </a:pPr>
            <a:r>
              <a:rPr lang="en-US" altLang="ja-JP" sz="2000" dirty="0" smtClean="0">
                <a:latin typeface="Century" panose="02040604050505020304" pitchFamily="18" charset="0"/>
                <a:cs typeface="Times New Roman" pitchFamily="18" charset="0"/>
              </a:rPr>
              <a:t>CO</a:t>
            </a:r>
            <a:r>
              <a:rPr lang="en-US" altLang="ja-JP" sz="2000" baseline="-25000" dirty="0" smtClean="0">
                <a:latin typeface="Century" panose="02040604050505020304" pitchFamily="18" charset="0"/>
                <a:cs typeface="Times New Roman" pitchFamily="18" charset="0"/>
              </a:rPr>
              <a:t>2</a:t>
            </a:r>
            <a:r>
              <a:rPr lang="en-US" altLang="ja-JP" sz="2000" dirty="0" smtClean="0">
                <a:latin typeface="Century" panose="02040604050505020304" pitchFamily="18" charset="0"/>
                <a:cs typeface="Times New Roman" pitchFamily="18" charset="0"/>
              </a:rPr>
              <a:t> migration in the geological formation</a:t>
            </a:r>
          </a:p>
          <a:p>
            <a:pPr marL="720000" lvl="1" indent="-360000">
              <a:buFont typeface="Arial" panose="020B0604020202020204" pitchFamily="34" charset="0"/>
              <a:buChar char="•"/>
            </a:pPr>
            <a:r>
              <a:rPr lang="en-US" altLang="ja-JP" sz="2000" dirty="0" smtClean="0">
                <a:latin typeface="Century" panose="02040604050505020304" pitchFamily="18" charset="0"/>
                <a:cs typeface="Times New Roman" pitchFamily="18" charset="0"/>
              </a:rPr>
              <a:t>CO</a:t>
            </a:r>
            <a:r>
              <a:rPr lang="en-US" altLang="ja-JP" sz="2000" baseline="-25000" dirty="0" smtClean="0">
                <a:latin typeface="Century" panose="02040604050505020304" pitchFamily="18" charset="0"/>
                <a:cs typeface="Times New Roman" pitchFamily="18" charset="0"/>
              </a:rPr>
              <a:t>2</a:t>
            </a:r>
            <a:r>
              <a:rPr lang="en-US" altLang="ja-JP" sz="2000" dirty="0" smtClean="0">
                <a:latin typeface="Century" panose="02040604050505020304" pitchFamily="18" charset="0"/>
                <a:cs typeface="Times New Roman" pitchFamily="18" charset="0"/>
              </a:rPr>
              <a:t> dispersion in the seawater column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000" dirty="0" smtClean="0">
                <a:latin typeface="Century" panose="02040604050505020304" pitchFamily="18" charset="0"/>
                <a:cs typeface="Times New Roman" pitchFamily="18" charset="0"/>
              </a:rPr>
              <a:t>Base-line survey for the existing marine environment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000" dirty="0" smtClean="0">
                <a:latin typeface="Century" panose="02040604050505020304" pitchFamily="18" charset="0"/>
                <a:cs typeface="Times New Roman" pitchFamily="18" charset="0"/>
              </a:rPr>
              <a:t>Impact assessment</a:t>
            </a:r>
          </a:p>
        </p:txBody>
      </p:sp>
      <p:sp>
        <p:nvSpPr>
          <p:cNvPr id="82" name="テキスト ボックス 81"/>
          <p:cNvSpPr txBox="1"/>
          <p:nvPr/>
        </p:nvSpPr>
        <p:spPr>
          <a:xfrm>
            <a:off x="695763" y="19857738"/>
            <a:ext cx="10423046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ja-JP" sz="2800" b="1" u="sng" dirty="0" smtClean="0">
                <a:solidFill>
                  <a:srgbClr val="0000FF"/>
                </a:solidFill>
                <a:latin typeface="Century" panose="02040604050505020304" pitchFamily="18" charset="0"/>
                <a:cs typeface="Times New Roman" pitchFamily="18" charset="0"/>
              </a:rPr>
              <a:t>3. 1. Simulation for CO</a:t>
            </a:r>
            <a:r>
              <a:rPr lang="en-US" altLang="ja-JP" sz="2800" b="1" u="sng" baseline="-25000" dirty="0" smtClean="0">
                <a:solidFill>
                  <a:srgbClr val="0000FF"/>
                </a:solidFill>
                <a:latin typeface="Century" panose="02040604050505020304" pitchFamily="18" charset="0"/>
                <a:cs typeface="Times New Roman" pitchFamily="18" charset="0"/>
              </a:rPr>
              <a:t>2</a:t>
            </a:r>
            <a:r>
              <a:rPr lang="en-US" altLang="ja-JP" sz="2800" b="1" u="sng" dirty="0" smtClean="0">
                <a:solidFill>
                  <a:srgbClr val="0000FF"/>
                </a:solidFill>
                <a:latin typeface="Century" panose="02040604050505020304" pitchFamily="18" charset="0"/>
                <a:cs typeface="Times New Roman" pitchFamily="18" charset="0"/>
              </a:rPr>
              <a:t> migration in the geological formation</a:t>
            </a:r>
          </a:p>
          <a:p>
            <a:pPr marL="342900" lvl="1" indent="-342900">
              <a:buFont typeface="Arial" panose="020B0604020202020204" pitchFamily="34" charset="0"/>
              <a:buChar char="•"/>
              <a:tabLst>
                <a:tab pos="1698625" algn="l"/>
              </a:tabLst>
            </a:pPr>
            <a:r>
              <a:rPr lang="en-US" altLang="ja-JP" sz="2000" dirty="0" smtClean="0">
                <a:latin typeface="Century" panose="02040604050505020304" pitchFamily="18" charset="0"/>
                <a:cs typeface="Times New Roman" pitchFamily="18" charset="0"/>
              </a:rPr>
              <a:t>Scenario:    Leakage through faults undetectable by seismic survey</a:t>
            </a:r>
          </a:p>
          <a:p>
            <a:pPr marL="342900" lvl="1" indent="-342900">
              <a:buFont typeface="Arial" panose="020B0604020202020204" pitchFamily="34" charset="0"/>
              <a:buChar char="•"/>
              <a:tabLst>
                <a:tab pos="1698625" algn="l"/>
              </a:tabLst>
            </a:pPr>
            <a:r>
              <a:rPr lang="en-US" altLang="ja-JP" sz="2000" dirty="0" smtClean="0">
                <a:latin typeface="Century" panose="02040604050505020304" pitchFamily="18" charset="0"/>
                <a:cs typeface="Times New Roman" pitchFamily="18" charset="0"/>
              </a:rPr>
              <a:t>Simulator: TOUGH2 with ECO2M (LBNL)</a:t>
            </a:r>
          </a:p>
          <a:p>
            <a:pPr marL="342900" lvl="1" indent="-342900">
              <a:buFont typeface="Arial" panose="020B0604020202020204" pitchFamily="34" charset="0"/>
              <a:buChar char="•"/>
              <a:tabLst>
                <a:tab pos="1698625" algn="l"/>
              </a:tabLst>
            </a:pPr>
            <a:r>
              <a:rPr lang="en-US" altLang="ja-JP" sz="2000" dirty="0" smtClean="0">
                <a:latin typeface="Century" panose="02040604050505020304" pitchFamily="18" charset="0"/>
                <a:cs typeface="Times New Roman" pitchFamily="18" charset="0"/>
              </a:rPr>
              <a:t>Output:      CO</a:t>
            </a:r>
            <a:r>
              <a:rPr lang="en-US" altLang="ja-JP" sz="2000" baseline="-25000" dirty="0" smtClean="0">
                <a:latin typeface="Century" panose="02040604050505020304" pitchFamily="18" charset="0"/>
                <a:cs typeface="Times New Roman" pitchFamily="18" charset="0"/>
              </a:rPr>
              <a:t>2</a:t>
            </a:r>
            <a:r>
              <a:rPr lang="en-US" altLang="ja-JP" sz="2000" dirty="0" smtClean="0">
                <a:latin typeface="Century" panose="02040604050505020304" pitchFamily="18" charset="0"/>
                <a:cs typeface="Times New Roman" pitchFamily="18" charset="0"/>
              </a:rPr>
              <a:t> flux at the seafloor</a:t>
            </a:r>
            <a:endParaRPr lang="en-US" altLang="ja-JP" sz="2000" b="1" dirty="0" smtClean="0">
              <a:latin typeface="Century" panose="02040604050505020304" pitchFamily="18" charset="0"/>
              <a:cs typeface="Times New Roman" pitchFamily="18" charset="0"/>
            </a:endParaRPr>
          </a:p>
        </p:txBody>
      </p:sp>
      <p:grpSp>
        <p:nvGrpSpPr>
          <p:cNvPr id="83" name="グループ化 82"/>
          <p:cNvGrpSpPr/>
          <p:nvPr/>
        </p:nvGrpSpPr>
        <p:grpSpPr>
          <a:xfrm>
            <a:off x="1214851" y="21684277"/>
            <a:ext cx="4064551" cy="3498546"/>
            <a:chOff x="428410" y="2939144"/>
            <a:chExt cx="4064551" cy="3498546"/>
          </a:xfrm>
        </p:grpSpPr>
        <p:pic>
          <p:nvPicPr>
            <p:cNvPr id="84" name="図 8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410" y="3197690"/>
              <a:ext cx="4064551" cy="3240000"/>
            </a:xfrm>
            <a:prstGeom prst="rect">
              <a:avLst/>
            </a:prstGeom>
          </p:spPr>
        </p:pic>
        <p:sp>
          <p:nvSpPr>
            <p:cNvPr id="85" name="テキスト ボックス 84"/>
            <p:cNvSpPr txBox="1"/>
            <p:nvPr/>
          </p:nvSpPr>
          <p:spPr>
            <a:xfrm>
              <a:off x="1640115" y="3468914"/>
              <a:ext cx="7425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 smtClean="0">
                  <a:latin typeface="Century" panose="02040604050505020304" pitchFamily="18" charset="0"/>
                  <a:cs typeface="Times New Roman" panose="02020603050405020304" pitchFamily="18" charset="0"/>
                </a:rPr>
                <a:t>1.5 </a:t>
              </a:r>
              <a:r>
                <a:rPr kumimoji="1" lang="en-US" altLang="ja-JP" sz="1400" dirty="0" err="1" smtClean="0">
                  <a:latin typeface="Century" panose="02040604050505020304" pitchFamily="18" charset="0"/>
                  <a:cs typeface="Times New Roman" panose="02020603050405020304" pitchFamily="18" charset="0"/>
                </a:rPr>
                <a:t>yrs</a:t>
              </a:r>
              <a:endParaRPr kumimoji="1" lang="ja-JP" altLang="en-US" sz="1400" dirty="0">
                <a:latin typeface="Century" panose="020406040505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6" name="テキスト ボックス 85"/>
            <p:cNvSpPr txBox="1"/>
            <p:nvPr/>
          </p:nvSpPr>
          <p:spPr>
            <a:xfrm>
              <a:off x="2256972" y="4521201"/>
              <a:ext cx="5934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 smtClean="0">
                  <a:latin typeface="Century" panose="02040604050505020304" pitchFamily="18" charset="0"/>
                  <a:cs typeface="Times New Roman" panose="02020603050405020304" pitchFamily="18" charset="0"/>
                </a:rPr>
                <a:t>5 </a:t>
              </a:r>
              <a:r>
                <a:rPr kumimoji="1" lang="en-US" altLang="ja-JP" sz="1400" dirty="0" err="1" smtClean="0">
                  <a:latin typeface="Century" panose="02040604050505020304" pitchFamily="18" charset="0"/>
                  <a:cs typeface="Times New Roman" panose="02020603050405020304" pitchFamily="18" charset="0"/>
                </a:rPr>
                <a:t>yrs</a:t>
              </a:r>
              <a:endParaRPr kumimoji="1" lang="ja-JP" altLang="en-US" sz="1400" dirty="0">
                <a:latin typeface="Century" panose="020406040505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7" name="テキスト ボックス 86"/>
            <p:cNvSpPr txBox="1"/>
            <p:nvPr/>
          </p:nvSpPr>
          <p:spPr>
            <a:xfrm>
              <a:off x="2815772" y="5617029"/>
              <a:ext cx="6928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 smtClean="0">
                  <a:latin typeface="Century" panose="02040604050505020304" pitchFamily="18" charset="0"/>
                  <a:cs typeface="Times New Roman" panose="02020603050405020304" pitchFamily="18" charset="0"/>
                </a:rPr>
                <a:t>10 </a:t>
              </a:r>
              <a:r>
                <a:rPr kumimoji="1" lang="en-US" altLang="ja-JP" sz="1400" dirty="0" err="1" smtClean="0">
                  <a:latin typeface="Century" panose="02040604050505020304" pitchFamily="18" charset="0"/>
                  <a:cs typeface="Times New Roman" panose="02020603050405020304" pitchFamily="18" charset="0"/>
                </a:rPr>
                <a:t>yrs</a:t>
              </a:r>
              <a:endParaRPr kumimoji="1" lang="ja-JP" altLang="en-US" sz="1400" dirty="0">
                <a:latin typeface="Century" panose="020406040505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8" name="テキスト ボックス 87"/>
            <p:cNvSpPr txBox="1"/>
            <p:nvPr/>
          </p:nvSpPr>
          <p:spPr>
            <a:xfrm>
              <a:off x="667648" y="2939144"/>
              <a:ext cx="1149921" cy="28814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36000" tIns="36000" rIns="36000" bIns="36000" rtlCol="0">
              <a:spAutoFit/>
            </a:bodyPr>
            <a:lstStyle/>
            <a:p>
              <a:r>
                <a:rPr lang="en-US" altLang="ja-JP" sz="1400" dirty="0" smtClean="0">
                  <a:latin typeface="Century" panose="02040604050505020304" pitchFamily="18" charset="0"/>
                  <a:cs typeface="Times New Roman" panose="02020603050405020304" pitchFamily="18" charset="0"/>
                </a:rPr>
                <a:t>Liquid phase</a:t>
              </a:r>
              <a:endParaRPr kumimoji="1" lang="ja-JP" altLang="en-US" sz="1400" dirty="0">
                <a:latin typeface="Century" panose="020406040505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9" name="テキスト ボックス 88"/>
            <p:cNvSpPr txBox="1"/>
            <p:nvPr/>
          </p:nvSpPr>
          <p:spPr>
            <a:xfrm>
              <a:off x="2358561" y="2939144"/>
              <a:ext cx="928707" cy="28814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36000" tIns="36000" rIns="36000" bIns="36000" rtlCol="0">
              <a:spAutoFit/>
            </a:bodyPr>
            <a:lstStyle/>
            <a:p>
              <a:r>
                <a:rPr lang="en-US" altLang="ja-JP" sz="1400" dirty="0" smtClean="0">
                  <a:latin typeface="Century" panose="02040604050505020304" pitchFamily="18" charset="0"/>
                  <a:cs typeface="Times New Roman" panose="02020603050405020304" pitchFamily="18" charset="0"/>
                </a:rPr>
                <a:t>Gas phase</a:t>
              </a:r>
              <a:endParaRPr kumimoji="1" lang="ja-JP" altLang="en-US" sz="1400" dirty="0">
                <a:latin typeface="Century" panose="020406040505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0" name="グループ化 89"/>
          <p:cNvGrpSpPr/>
          <p:nvPr/>
        </p:nvGrpSpPr>
        <p:grpSpPr>
          <a:xfrm>
            <a:off x="5505984" y="21684277"/>
            <a:ext cx="4062591" cy="3479484"/>
            <a:chOff x="4632459" y="2939144"/>
            <a:chExt cx="4062591" cy="3479484"/>
          </a:xfrm>
        </p:grpSpPr>
        <p:pic>
          <p:nvPicPr>
            <p:cNvPr id="91" name="図 9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2459" y="3178628"/>
              <a:ext cx="4062591" cy="3240000"/>
            </a:xfrm>
            <a:prstGeom prst="rect">
              <a:avLst/>
            </a:prstGeom>
          </p:spPr>
        </p:pic>
        <p:sp>
          <p:nvSpPr>
            <p:cNvPr id="92" name="テキスト ボックス 91"/>
            <p:cNvSpPr txBox="1"/>
            <p:nvPr/>
          </p:nvSpPr>
          <p:spPr>
            <a:xfrm>
              <a:off x="5914572" y="3534229"/>
              <a:ext cx="6928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 smtClean="0">
                  <a:latin typeface="Century" panose="02040604050505020304" pitchFamily="18" charset="0"/>
                  <a:cs typeface="Times New Roman" panose="02020603050405020304" pitchFamily="18" charset="0"/>
                </a:rPr>
                <a:t>16 </a:t>
              </a:r>
              <a:r>
                <a:rPr kumimoji="1" lang="en-US" altLang="ja-JP" sz="1400" dirty="0" err="1" smtClean="0">
                  <a:latin typeface="Century" panose="02040604050505020304" pitchFamily="18" charset="0"/>
                  <a:cs typeface="Times New Roman" panose="02020603050405020304" pitchFamily="18" charset="0"/>
                </a:rPr>
                <a:t>yrs</a:t>
              </a:r>
              <a:endParaRPr kumimoji="1" lang="ja-JP" altLang="en-US" sz="1400" dirty="0">
                <a:latin typeface="Century" panose="020406040505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3" name="テキスト ボックス 92"/>
            <p:cNvSpPr txBox="1"/>
            <p:nvPr/>
          </p:nvSpPr>
          <p:spPr>
            <a:xfrm>
              <a:off x="6429829" y="4528457"/>
              <a:ext cx="6928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400" dirty="0" smtClean="0">
                  <a:latin typeface="Century" panose="02040604050505020304" pitchFamily="18" charset="0"/>
                  <a:cs typeface="Times New Roman" panose="02020603050405020304" pitchFamily="18" charset="0"/>
                </a:rPr>
                <a:t>30</a:t>
              </a:r>
              <a:r>
                <a:rPr kumimoji="1" lang="en-US" altLang="ja-JP" sz="1400" dirty="0" smtClean="0">
                  <a:latin typeface="Century" panose="020406040505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1" lang="en-US" altLang="ja-JP" sz="1400" dirty="0" err="1" smtClean="0">
                  <a:latin typeface="Century" panose="02040604050505020304" pitchFamily="18" charset="0"/>
                  <a:cs typeface="Times New Roman" panose="02020603050405020304" pitchFamily="18" charset="0"/>
                </a:rPr>
                <a:t>yrs</a:t>
              </a:r>
              <a:endParaRPr kumimoji="1" lang="ja-JP" altLang="en-US" sz="1400" dirty="0">
                <a:latin typeface="Century" panose="020406040505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4" name="テキスト ボックス 93"/>
            <p:cNvSpPr txBox="1"/>
            <p:nvPr/>
          </p:nvSpPr>
          <p:spPr>
            <a:xfrm>
              <a:off x="7032172" y="5638799"/>
              <a:ext cx="6928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400" dirty="0">
                  <a:latin typeface="Century" panose="02040604050505020304" pitchFamily="18" charset="0"/>
                  <a:cs typeface="Times New Roman" panose="02020603050405020304" pitchFamily="18" charset="0"/>
                </a:rPr>
                <a:t>4</a:t>
              </a:r>
              <a:r>
                <a:rPr lang="en-US" altLang="ja-JP" sz="1400" dirty="0" smtClean="0">
                  <a:latin typeface="Century" panose="02040604050505020304" pitchFamily="18" charset="0"/>
                  <a:cs typeface="Times New Roman" panose="02020603050405020304" pitchFamily="18" charset="0"/>
                </a:rPr>
                <a:t>0</a:t>
              </a:r>
              <a:r>
                <a:rPr kumimoji="1" lang="en-US" altLang="ja-JP" sz="1400" dirty="0" smtClean="0">
                  <a:latin typeface="Century" panose="020406040505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1" lang="en-US" altLang="ja-JP" sz="1400" dirty="0" err="1" smtClean="0">
                  <a:latin typeface="Century" panose="02040604050505020304" pitchFamily="18" charset="0"/>
                  <a:cs typeface="Times New Roman" panose="02020603050405020304" pitchFamily="18" charset="0"/>
                </a:rPr>
                <a:t>yrs</a:t>
              </a:r>
              <a:endParaRPr kumimoji="1" lang="ja-JP" altLang="en-US" sz="1400" dirty="0">
                <a:latin typeface="Century" panose="020406040505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5" name="テキスト ボックス 94"/>
            <p:cNvSpPr txBox="1"/>
            <p:nvPr/>
          </p:nvSpPr>
          <p:spPr>
            <a:xfrm>
              <a:off x="4942024" y="2939144"/>
              <a:ext cx="1149921" cy="28814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36000" tIns="36000" rIns="36000" bIns="36000" rtlCol="0">
              <a:spAutoFit/>
            </a:bodyPr>
            <a:lstStyle/>
            <a:p>
              <a:r>
                <a:rPr lang="en-US" altLang="ja-JP" sz="1400" dirty="0" smtClean="0">
                  <a:latin typeface="Century" panose="02040604050505020304" pitchFamily="18" charset="0"/>
                  <a:cs typeface="Times New Roman" panose="02020603050405020304" pitchFamily="18" charset="0"/>
                </a:rPr>
                <a:t>Liquid phase</a:t>
              </a:r>
              <a:endParaRPr kumimoji="1" lang="ja-JP" altLang="en-US" sz="1400" dirty="0">
                <a:latin typeface="Century" panose="020406040505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6" name="テキスト ボックス 95"/>
            <p:cNvSpPr txBox="1"/>
            <p:nvPr/>
          </p:nvSpPr>
          <p:spPr>
            <a:xfrm>
              <a:off x="6632937" y="2939144"/>
              <a:ext cx="928707" cy="28814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36000" tIns="36000" rIns="36000" bIns="36000" rtlCol="0">
              <a:spAutoFit/>
            </a:bodyPr>
            <a:lstStyle/>
            <a:p>
              <a:r>
                <a:rPr lang="en-US" altLang="ja-JP" sz="1400" dirty="0" smtClean="0">
                  <a:latin typeface="Century" panose="02040604050505020304" pitchFamily="18" charset="0"/>
                  <a:cs typeface="Times New Roman" panose="02020603050405020304" pitchFamily="18" charset="0"/>
                </a:rPr>
                <a:t>Gas phase</a:t>
              </a:r>
              <a:endParaRPr kumimoji="1" lang="ja-JP" altLang="en-US" sz="1400" dirty="0">
                <a:latin typeface="Century" panose="020406040505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7" name="テキスト ボックス 96"/>
          <p:cNvSpPr txBox="1"/>
          <p:nvPr/>
        </p:nvSpPr>
        <p:spPr>
          <a:xfrm>
            <a:off x="743388" y="26244611"/>
            <a:ext cx="9810313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ja-JP" sz="2800" b="1" u="sng" dirty="0" smtClean="0">
                <a:solidFill>
                  <a:srgbClr val="0000FF"/>
                </a:solidFill>
                <a:latin typeface="Century" panose="02040604050505020304" pitchFamily="18" charset="0"/>
                <a:cs typeface="Times New Roman" pitchFamily="18" charset="0"/>
              </a:rPr>
              <a:t>3. 2. Simulation for CO</a:t>
            </a:r>
            <a:r>
              <a:rPr lang="en-US" altLang="ja-JP" sz="2800" b="1" u="sng" baseline="-25000" dirty="0" smtClean="0">
                <a:solidFill>
                  <a:srgbClr val="0000FF"/>
                </a:solidFill>
                <a:latin typeface="Century" panose="02040604050505020304" pitchFamily="18" charset="0"/>
                <a:cs typeface="Times New Roman" pitchFamily="18" charset="0"/>
              </a:rPr>
              <a:t>2</a:t>
            </a:r>
            <a:r>
              <a:rPr lang="en-US" altLang="ja-JP" sz="2800" b="1" u="sng" dirty="0" smtClean="0">
                <a:solidFill>
                  <a:srgbClr val="0000FF"/>
                </a:solidFill>
                <a:latin typeface="Century" panose="02040604050505020304" pitchFamily="18" charset="0"/>
                <a:cs typeface="Times New Roman" pitchFamily="18" charset="0"/>
              </a:rPr>
              <a:t> dispersion in the seawater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000" dirty="0" smtClean="0">
                <a:latin typeface="Century" panose="02040604050505020304" pitchFamily="18" charset="0"/>
                <a:cs typeface="Times New Roman" pitchFamily="18" charset="0"/>
              </a:rPr>
              <a:t>Input:         CO</a:t>
            </a:r>
            <a:r>
              <a:rPr lang="en-US" altLang="ja-JP" sz="2000" baseline="-25000" dirty="0" smtClean="0">
                <a:latin typeface="Century" panose="02040604050505020304" pitchFamily="18" charset="0"/>
                <a:cs typeface="Times New Roman" pitchFamily="18" charset="0"/>
              </a:rPr>
              <a:t>2</a:t>
            </a:r>
            <a:r>
              <a:rPr lang="en-US" altLang="ja-JP" sz="2000" dirty="0" smtClean="0">
                <a:latin typeface="Century" panose="02040604050505020304" pitchFamily="18" charset="0"/>
                <a:cs typeface="Times New Roman" pitchFamily="18" charset="0"/>
              </a:rPr>
              <a:t> flux at the seafloor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000" dirty="0" smtClean="0">
                <a:latin typeface="Century" panose="02040604050505020304" pitchFamily="18" charset="0"/>
                <a:cs typeface="Times New Roman" pitchFamily="18" charset="0"/>
              </a:rPr>
              <a:t>Simulator:  MEC-CO2  two-phase flow model (Kano et al., 2010, IJGGC, 3, </a:t>
            </a:r>
          </a:p>
          <a:p>
            <a:r>
              <a:rPr lang="en-US" altLang="ja-JP" sz="2000" dirty="0">
                <a:latin typeface="Century" panose="02040604050505020304" pitchFamily="18" charset="0"/>
                <a:cs typeface="Times New Roman" pitchFamily="18" charset="0"/>
              </a:rPr>
              <a:t> </a:t>
            </a:r>
            <a:r>
              <a:rPr lang="en-US" altLang="ja-JP" sz="2000" dirty="0" smtClean="0">
                <a:latin typeface="Century" panose="02040604050505020304" pitchFamily="18" charset="0"/>
                <a:cs typeface="Times New Roman" pitchFamily="18" charset="0"/>
              </a:rPr>
              <a:t>                        617-625.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000" dirty="0" smtClean="0">
                <a:latin typeface="Century" panose="02040604050505020304" pitchFamily="18" charset="0"/>
                <a:cs typeface="Times New Roman" pitchFamily="18" charset="0"/>
              </a:rPr>
              <a:t>Output:       CO</a:t>
            </a:r>
            <a:r>
              <a:rPr lang="en-US" altLang="ja-JP" sz="2000" baseline="-25000" dirty="0" smtClean="0">
                <a:latin typeface="Century" panose="02040604050505020304" pitchFamily="18" charset="0"/>
                <a:cs typeface="Times New Roman" pitchFamily="18" charset="0"/>
              </a:rPr>
              <a:t>2</a:t>
            </a:r>
            <a:r>
              <a:rPr lang="en-US" altLang="ja-JP" sz="2000" dirty="0" smtClean="0">
                <a:latin typeface="Century" panose="02040604050505020304" pitchFamily="18" charset="0"/>
                <a:cs typeface="Times New Roman" pitchFamily="18" charset="0"/>
              </a:rPr>
              <a:t> concentration gradient in the seawater column</a:t>
            </a:r>
            <a:endParaRPr lang="en-US" altLang="ja-JP" sz="2000" b="1" dirty="0" smtClean="0">
              <a:latin typeface="Century" panose="02040604050505020304" pitchFamily="18" charset="0"/>
              <a:cs typeface="Times New Roman" pitchFamily="18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95763" y="30638116"/>
            <a:ext cx="98579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ja-JP" sz="1800" dirty="0" smtClean="0">
                <a:latin typeface="Century" panose="02040604050505020304" pitchFamily="18" charset="0"/>
              </a:rPr>
              <a:t>Fig. X axis shows </a:t>
            </a:r>
            <a:r>
              <a:rPr lang="en-US" altLang="ja-JP" sz="1800" dirty="0">
                <a:latin typeface="Century" panose="02040604050505020304" pitchFamily="18" charset="0"/>
              </a:rPr>
              <a:t>seafloor and </a:t>
            </a:r>
            <a:r>
              <a:rPr lang="en-US" altLang="ja-JP" sz="1800" dirty="0" smtClean="0">
                <a:latin typeface="Century" panose="02040604050505020304" pitchFamily="18" charset="0"/>
              </a:rPr>
              <a:t>Y </a:t>
            </a:r>
            <a:r>
              <a:rPr lang="en-US" altLang="ja-JP" sz="1800" dirty="0">
                <a:latin typeface="Century" panose="02040604050505020304" pitchFamily="18" charset="0"/>
              </a:rPr>
              <a:t>axis shows depth of seawater. Left and middle figures </a:t>
            </a:r>
            <a:endParaRPr lang="en-US" altLang="ja-JP" sz="1800" dirty="0" smtClean="0">
              <a:latin typeface="Century" panose="02040604050505020304" pitchFamily="18" charset="0"/>
            </a:endParaRPr>
          </a:p>
          <a:p>
            <a:pPr algn="just"/>
            <a:r>
              <a:rPr lang="en-US" altLang="ja-JP" sz="1800" dirty="0">
                <a:latin typeface="Century" panose="02040604050505020304" pitchFamily="18" charset="0"/>
              </a:rPr>
              <a:t> </a:t>
            </a:r>
            <a:r>
              <a:rPr lang="en-US" altLang="ja-JP" sz="1800" dirty="0" smtClean="0">
                <a:latin typeface="Century" panose="02040604050505020304" pitchFamily="18" charset="0"/>
              </a:rPr>
              <a:t>       indicate </a:t>
            </a:r>
            <a:r>
              <a:rPr lang="en-US" altLang="ja-JP" sz="1800" dirty="0">
                <a:latin typeface="Century" panose="02040604050505020304" pitchFamily="18" charset="0"/>
              </a:rPr>
              <a:t>leakage from 100m diameter circle area. Left is for </a:t>
            </a:r>
            <a:r>
              <a:rPr lang="en-US" altLang="ja-JP" sz="1800" dirty="0" smtClean="0">
                <a:latin typeface="Century" panose="02040604050505020304" pitchFamily="18" charset="0"/>
              </a:rPr>
              <a:t>a summer </a:t>
            </a:r>
            <a:r>
              <a:rPr lang="en-US" altLang="ja-JP" sz="1800" dirty="0">
                <a:latin typeface="Century" panose="02040604050505020304" pitchFamily="18" charset="0"/>
              </a:rPr>
              <a:t>condition and </a:t>
            </a:r>
            <a:endParaRPr lang="en-US" altLang="ja-JP" sz="1800" dirty="0" smtClean="0">
              <a:latin typeface="Century" panose="02040604050505020304" pitchFamily="18" charset="0"/>
            </a:endParaRPr>
          </a:p>
          <a:p>
            <a:pPr algn="just"/>
            <a:r>
              <a:rPr lang="en-US" altLang="ja-JP" sz="1800" dirty="0">
                <a:latin typeface="Century" panose="02040604050505020304" pitchFamily="18" charset="0"/>
              </a:rPr>
              <a:t> </a:t>
            </a:r>
            <a:r>
              <a:rPr lang="en-US" altLang="ja-JP" sz="1800" dirty="0" smtClean="0">
                <a:latin typeface="Century" panose="02040604050505020304" pitchFamily="18" charset="0"/>
              </a:rPr>
              <a:t>       middle </a:t>
            </a:r>
            <a:r>
              <a:rPr lang="en-US" altLang="ja-JP" sz="1800" dirty="0">
                <a:latin typeface="Century" panose="02040604050505020304" pitchFamily="18" charset="0"/>
              </a:rPr>
              <a:t>is for </a:t>
            </a:r>
            <a:r>
              <a:rPr lang="en-US" altLang="ja-JP" sz="1800" dirty="0" smtClean="0">
                <a:latin typeface="Century" panose="02040604050505020304" pitchFamily="18" charset="0"/>
              </a:rPr>
              <a:t>a winter</a:t>
            </a:r>
            <a:r>
              <a:rPr lang="en-US" altLang="ja-JP" sz="1800" dirty="0">
                <a:latin typeface="Century" panose="02040604050505020304" pitchFamily="18" charset="0"/>
              </a:rPr>
              <a:t>. Right figure </a:t>
            </a:r>
            <a:r>
              <a:rPr lang="en-US" altLang="ja-JP" sz="1800" dirty="0" smtClean="0">
                <a:latin typeface="Century" panose="02040604050505020304" pitchFamily="18" charset="0"/>
              </a:rPr>
              <a:t>indicates </a:t>
            </a:r>
            <a:r>
              <a:rPr lang="en-US" altLang="ja-JP" sz="1800" dirty="0">
                <a:latin typeface="Century" panose="02040604050505020304" pitchFamily="18" charset="0"/>
              </a:rPr>
              <a:t>leakage from </a:t>
            </a:r>
            <a:r>
              <a:rPr lang="en-US" altLang="ja-JP" sz="1800" dirty="0" smtClean="0">
                <a:latin typeface="Century" panose="02040604050505020304" pitchFamily="18" charset="0"/>
              </a:rPr>
              <a:t>a 500m </a:t>
            </a:r>
            <a:r>
              <a:rPr lang="en-US" altLang="ja-JP" sz="1800" dirty="0">
                <a:latin typeface="Century" panose="02040604050505020304" pitchFamily="18" charset="0"/>
              </a:rPr>
              <a:t>circle area in winter.</a:t>
            </a:r>
            <a:endParaRPr kumimoji="1" lang="ja-JP" altLang="en-US" sz="1800" dirty="0">
              <a:latin typeface="Century" panose="02040604050505020304" pitchFamily="18" charset="0"/>
            </a:endParaRPr>
          </a:p>
        </p:txBody>
      </p:sp>
      <p:graphicFrame>
        <p:nvGraphicFramePr>
          <p:cNvPr id="52" name="Group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4686743"/>
              </p:ext>
            </p:extLst>
          </p:nvPr>
        </p:nvGraphicFramePr>
        <p:xfrm>
          <a:off x="12470689" y="4675576"/>
          <a:ext cx="7192345" cy="3341682"/>
        </p:xfrm>
        <a:graphic>
          <a:graphicData uri="http://schemas.openxmlformats.org/drawingml/2006/table">
            <a:tbl>
              <a:tblPr/>
              <a:tblGrid>
                <a:gridCol w="2383539"/>
                <a:gridCol w="1947106"/>
                <a:gridCol w="2861700"/>
              </a:tblGrid>
              <a:tr h="31102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10000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buSzPct val="10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ja-JP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Organisms</a:t>
                      </a:r>
                    </a:p>
                  </a:txBody>
                  <a:tcPr marL="90000" marR="90000" marT="46800" marB="4680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10000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buSzPct val="10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ja-JP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pCO</a:t>
                      </a:r>
                      <a:r>
                        <a:rPr kumimoji="0" lang="en-US" altLang="ja-JP" sz="20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2</a:t>
                      </a:r>
                    </a:p>
                  </a:txBody>
                  <a:tcPr marL="90000" marR="90000" marT="46800" marB="4680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10000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buSzPct val="10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ja-JP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Effect</a:t>
                      </a:r>
                    </a:p>
                  </a:txBody>
                  <a:tcPr marL="90000" marR="90000" marT="46800" marB="4680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62825">
                <a:tc>
                  <a:txBody>
                    <a:bodyPr/>
                    <a:lstStyle>
                      <a:lvl1pPr marL="169863" indent="-169863">
                        <a:spcBef>
                          <a:spcPct val="20000"/>
                        </a:spcBef>
                        <a:buSzPct val="10000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buSzPct val="10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169863" marR="0" lvl="0" indent="-1698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ja-JP" sz="2000" b="1" i="0" u="sng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Calcifiers</a:t>
                      </a:r>
                      <a:endParaRPr kumimoji="0" lang="en-US" altLang="ja-JP" sz="20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50" charset="-128"/>
                      </a:endParaRPr>
                    </a:p>
                    <a:p>
                      <a:pPr marL="169863" marR="0" lvl="0" indent="-1698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Char char="•"/>
                        <a:tabLst/>
                      </a:pPr>
                      <a:r>
                        <a:rPr kumimoji="0" lang="en-US" altLang="ja-JP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Molluscs</a:t>
                      </a:r>
                      <a:endParaRPr kumimoji="0" lang="en-US" altLang="ja-JP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50" charset="-128"/>
                      </a:endParaRPr>
                    </a:p>
                    <a:p>
                      <a:pPr marL="169863" marR="0" lvl="0" indent="-1698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Char char="•"/>
                        <a:tabLst/>
                      </a:pPr>
                      <a:r>
                        <a:rPr kumimoji="0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Echinoderms</a:t>
                      </a:r>
                    </a:p>
                    <a:p>
                      <a:pPr marL="169863" marR="0" lvl="0" indent="-1698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Char char="•"/>
                        <a:tabLst/>
                      </a:pPr>
                      <a:r>
                        <a:rPr kumimoji="0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Corals</a:t>
                      </a:r>
                    </a:p>
                    <a:p>
                      <a:pPr marL="169863" marR="0" lvl="0" indent="-1698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Char char="•"/>
                        <a:tabLst/>
                      </a:pPr>
                      <a:r>
                        <a:rPr kumimoji="0" lang="en-US" altLang="ja-JP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Coccolithophores</a:t>
                      </a:r>
                      <a:endParaRPr kumimoji="0" lang="en-US" altLang="ja-JP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50" charset="-128"/>
                      </a:endParaRPr>
                    </a:p>
                  </a:txBody>
                  <a:tcPr marL="90000" marR="90000" marT="46800" marB="4680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10000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buSzPct val="10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anose="05050102010706020507" pitchFamily="18" charset="2"/>
                          <a:ea typeface="ＭＳ Ｐゴシック" panose="020B0600070205080204" pitchFamily="50" charset="-128"/>
                        </a:rPr>
                        <a:t>D</a:t>
                      </a:r>
                      <a:r>
                        <a:rPr kumimoji="0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200μatm </a:t>
                      </a:r>
                      <a:r>
                        <a:rPr kumimoji="0" lang="en-US" altLang="ja-JP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&lt;</a:t>
                      </a:r>
                    </a:p>
                  </a:txBody>
                  <a:tcPr marL="90000" marR="90000" marT="46800" marB="4680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10000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buSzPct val="10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Calcification decrease</a:t>
                      </a:r>
                    </a:p>
                  </a:txBody>
                  <a:tcPr marL="90000" marR="90000" marT="46800" marB="4680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325682">
                <a:tc>
                  <a:txBody>
                    <a:bodyPr/>
                    <a:lstStyle>
                      <a:lvl1pPr marL="169863" indent="-169863">
                        <a:spcBef>
                          <a:spcPct val="20000"/>
                        </a:spcBef>
                        <a:buSzPct val="10000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buSzPct val="10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169863" marR="0" lvl="0" indent="-1698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ja-JP" sz="2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Non-</a:t>
                      </a:r>
                      <a:r>
                        <a:rPr kumimoji="0" lang="en-US" altLang="ja-JP" sz="2000" b="1" i="0" u="sng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calcifiers</a:t>
                      </a:r>
                      <a:endParaRPr kumimoji="0" lang="en-US" altLang="ja-JP" sz="20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50" charset="-128"/>
                      </a:endParaRPr>
                    </a:p>
                    <a:p>
                      <a:pPr marL="169863" marR="0" lvl="0" indent="-1698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Char char="•"/>
                        <a:tabLst/>
                      </a:pPr>
                      <a:r>
                        <a:rPr kumimoji="0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Fish</a:t>
                      </a:r>
                    </a:p>
                    <a:p>
                      <a:pPr marL="169863" marR="0" lvl="0" indent="-1698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Char char="•"/>
                        <a:tabLst/>
                      </a:pPr>
                      <a:r>
                        <a:rPr kumimoji="0" lang="en-US" altLang="ja-JP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Molluscs</a:t>
                      </a:r>
                      <a:endParaRPr kumimoji="0" lang="en-US" altLang="ja-JP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50" charset="-128"/>
                      </a:endParaRPr>
                    </a:p>
                    <a:p>
                      <a:pPr marL="169863" marR="0" lvl="0" indent="-1698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Char char="•"/>
                        <a:tabLst/>
                      </a:pPr>
                      <a:r>
                        <a:rPr kumimoji="0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Copepods</a:t>
                      </a:r>
                    </a:p>
                  </a:txBody>
                  <a:tcPr marL="90000" marR="90000" marT="46800" marB="4680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10000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buSzPct val="10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anose="05050102010706020507" pitchFamily="18" charset="2"/>
                          <a:ea typeface="ＭＳ Ｐゴシック" panose="020B0600070205080204" pitchFamily="50" charset="-128"/>
                        </a:rPr>
                        <a:t>D</a:t>
                      </a:r>
                      <a:r>
                        <a:rPr kumimoji="0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2,000μatm </a:t>
                      </a:r>
                      <a:r>
                        <a:rPr kumimoji="0" lang="en-US" altLang="ja-JP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&lt;</a:t>
                      </a:r>
                    </a:p>
                  </a:txBody>
                  <a:tcPr marL="90000" marR="90000" marT="46800" marB="4680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10000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buSzPct val="10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Physiological disturbance</a:t>
                      </a:r>
                    </a:p>
                  </a:txBody>
                  <a:tcPr marL="90000" marR="90000" marT="46800" marB="4680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" name="テキスト ボックス 12"/>
          <p:cNvSpPr txBox="1"/>
          <p:nvPr/>
        </p:nvSpPr>
        <p:spPr>
          <a:xfrm>
            <a:off x="11476125" y="4005064"/>
            <a:ext cx="9180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800" dirty="0" smtClean="0">
                <a:latin typeface="Century" panose="02040604050505020304" pitchFamily="18" charset="0"/>
              </a:rPr>
              <a:t>Table. Summary </a:t>
            </a:r>
            <a:r>
              <a:rPr lang="en-US" altLang="ja-JP" sz="1800" dirty="0">
                <a:latin typeface="Century" panose="02040604050505020304" pitchFamily="18" charset="0"/>
              </a:rPr>
              <a:t>of </a:t>
            </a:r>
            <a:r>
              <a:rPr lang="en-US" altLang="ja-JP" sz="1800" dirty="0" smtClean="0">
                <a:latin typeface="Century" panose="02040604050505020304" pitchFamily="18" charset="0"/>
              </a:rPr>
              <a:t>elevated-CO</a:t>
            </a:r>
            <a:r>
              <a:rPr lang="en-US" altLang="ja-JP" sz="1800" baseline="-25000" dirty="0" smtClean="0">
                <a:latin typeface="Century" panose="02040604050505020304" pitchFamily="18" charset="0"/>
              </a:rPr>
              <a:t>2</a:t>
            </a:r>
            <a:r>
              <a:rPr lang="en-US" altLang="ja-JP" sz="1800" dirty="0" smtClean="0">
                <a:latin typeface="Century" panose="02040604050505020304" pitchFamily="18" charset="0"/>
              </a:rPr>
              <a:t> </a:t>
            </a:r>
            <a:r>
              <a:rPr lang="en-US" altLang="ja-JP" sz="1800" dirty="0">
                <a:latin typeface="Century" panose="02040604050505020304" pitchFamily="18" charset="0"/>
              </a:rPr>
              <a:t>effects on </a:t>
            </a:r>
            <a:r>
              <a:rPr lang="en-US" altLang="ja-JP" sz="1800" dirty="0" smtClean="0">
                <a:latin typeface="Century" panose="02040604050505020304" pitchFamily="18" charset="0"/>
              </a:rPr>
              <a:t>various marine </a:t>
            </a:r>
            <a:r>
              <a:rPr lang="en-US" altLang="ja-JP" sz="1800" dirty="0">
                <a:latin typeface="Century" panose="02040604050505020304" pitchFamily="18" charset="0"/>
              </a:rPr>
              <a:t>organisms estimated </a:t>
            </a:r>
            <a:endParaRPr lang="en-US" altLang="ja-JP" sz="1800" dirty="0" smtClean="0">
              <a:latin typeface="Century" panose="02040604050505020304" pitchFamily="18" charset="0"/>
            </a:endParaRPr>
          </a:p>
          <a:p>
            <a:r>
              <a:rPr lang="en-US" altLang="ja-JP" sz="1800" dirty="0">
                <a:latin typeface="Century" panose="02040604050505020304" pitchFamily="18" charset="0"/>
              </a:rPr>
              <a:t> </a:t>
            </a:r>
            <a:r>
              <a:rPr lang="en-US" altLang="ja-JP" sz="1800" dirty="0" smtClean="0">
                <a:latin typeface="Century" panose="02040604050505020304" pitchFamily="18" charset="0"/>
              </a:rPr>
              <a:t>          from recent </a:t>
            </a:r>
            <a:r>
              <a:rPr lang="en-US" altLang="ja-JP" sz="1800" dirty="0">
                <a:latin typeface="Century" panose="02040604050505020304" pitchFamily="18" charset="0"/>
              </a:rPr>
              <a:t>papers.</a:t>
            </a:r>
            <a:endParaRPr kumimoji="1" lang="ja-JP" altLang="en-US" sz="1800" dirty="0">
              <a:latin typeface="Century" panose="02040604050505020304" pitchFamily="18" charset="0"/>
            </a:endParaRPr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11572377" y="8197275"/>
            <a:ext cx="9881796" cy="707886"/>
          </a:xfrm>
          <a:prstGeom prst="rect">
            <a:avLst/>
          </a:prstGeom>
          <a:noFill/>
          <a:ln w="38100">
            <a:solidFill>
              <a:srgbClr val="FF3399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altLang="ja-JP" sz="2000" b="1" dirty="0">
                <a:latin typeface="Century" panose="02040604050505020304" pitchFamily="18" charset="0"/>
              </a:rPr>
              <a:t>Even in </a:t>
            </a:r>
            <a:r>
              <a:rPr lang="en-US" altLang="ja-JP" sz="2000" b="1" dirty="0" smtClean="0">
                <a:latin typeface="Century" panose="02040604050505020304" pitchFamily="18" charset="0"/>
              </a:rPr>
              <a:t>the extreme leakage scenario </a:t>
            </a:r>
            <a:r>
              <a:rPr lang="en-US" altLang="ja-JP" sz="2000" b="1" dirty="0">
                <a:latin typeface="Century" panose="02040604050505020304" pitchFamily="18" charset="0"/>
              </a:rPr>
              <a:t>it was concluded that the impact on the ecosystem was negligible.</a:t>
            </a:r>
            <a:endParaRPr kumimoji="1" lang="ja-JP" altLang="en-US" sz="2000" b="1" dirty="0">
              <a:latin typeface="Century" panose="02040604050505020304" pitchFamily="18" charset="0"/>
            </a:endParaRPr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11478351" y="3248544"/>
            <a:ext cx="80297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u="sng" dirty="0" smtClean="0">
                <a:solidFill>
                  <a:srgbClr val="0000FF"/>
                </a:solidFill>
                <a:latin typeface="Century" panose="02040604050505020304" pitchFamily="18" charset="0"/>
              </a:rPr>
              <a:t>3. 3. Example </a:t>
            </a:r>
            <a:r>
              <a:rPr lang="en-US" altLang="ja-JP" sz="2800" b="1" u="sng" dirty="0">
                <a:solidFill>
                  <a:srgbClr val="0000FF"/>
                </a:solidFill>
                <a:latin typeface="Century" panose="02040604050505020304" pitchFamily="18" charset="0"/>
              </a:rPr>
              <a:t>of </a:t>
            </a:r>
            <a:r>
              <a:rPr lang="en-US" altLang="ja-JP" sz="2800" b="1" u="sng" dirty="0" smtClean="0">
                <a:solidFill>
                  <a:srgbClr val="0000FF"/>
                </a:solidFill>
                <a:latin typeface="Century" panose="02040604050505020304" pitchFamily="18" charset="0"/>
              </a:rPr>
              <a:t>threshold </a:t>
            </a:r>
            <a:r>
              <a:rPr lang="en-US" altLang="ja-JP" sz="2800" b="1" u="sng" dirty="0">
                <a:solidFill>
                  <a:srgbClr val="0000FF"/>
                </a:solidFill>
                <a:latin typeface="Century" panose="02040604050505020304" pitchFamily="18" charset="0"/>
              </a:rPr>
              <a:t>for ecological impact</a:t>
            </a:r>
            <a:endParaRPr kumimoji="1" lang="ja-JP" altLang="en-US" sz="2800" b="1" u="sng" dirty="0">
              <a:solidFill>
                <a:srgbClr val="0000FF"/>
              </a:solidFill>
              <a:latin typeface="Century" panose="02040604050505020304" pitchFamily="18" charset="0"/>
            </a:endParaRPr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124959" y="310759"/>
            <a:ext cx="3690426" cy="901796"/>
          </a:xfrm>
          <a:prstGeom prst="rect">
            <a:avLst/>
          </a:prstGeom>
        </p:spPr>
      </p:pic>
      <p:sp>
        <p:nvSpPr>
          <p:cNvPr id="53" name="テキスト ボックス 52"/>
          <p:cNvSpPr txBox="1"/>
          <p:nvPr/>
        </p:nvSpPr>
        <p:spPr>
          <a:xfrm>
            <a:off x="11486372" y="9127976"/>
            <a:ext cx="9882000" cy="39087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ja-JP" sz="2800" b="1" u="sng" dirty="0" smtClean="0">
                <a:solidFill>
                  <a:srgbClr val="0000FF"/>
                </a:solidFill>
                <a:latin typeface="Century" panose="02040604050505020304" pitchFamily="18" charset="0"/>
              </a:rPr>
              <a:t>4. Monitoring </a:t>
            </a:r>
            <a:r>
              <a:rPr lang="en-US" altLang="ja-JP" sz="2800" b="1" u="sng" dirty="0">
                <a:solidFill>
                  <a:srgbClr val="0000FF"/>
                </a:solidFill>
                <a:latin typeface="Century" panose="02040604050505020304" pitchFamily="18" charset="0"/>
              </a:rPr>
              <a:t>program required in the </a:t>
            </a:r>
            <a:r>
              <a:rPr lang="en-US" altLang="ja-JP" sz="2800" b="1" u="sng" dirty="0" smtClean="0">
                <a:solidFill>
                  <a:srgbClr val="0000FF"/>
                </a:solidFill>
                <a:latin typeface="Century" panose="02040604050505020304" pitchFamily="18" charset="0"/>
              </a:rPr>
              <a:t>ACT</a:t>
            </a:r>
          </a:p>
          <a:p>
            <a:pPr lvl="0" algn="just"/>
            <a:r>
              <a:rPr lang="en-US" altLang="ja-JP" sz="2000" b="1" dirty="0">
                <a:solidFill>
                  <a:prstClr val="black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Conformance:</a:t>
            </a:r>
          </a:p>
          <a:p>
            <a:pPr marL="342900" lvl="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ja-JP" sz="2000" dirty="0">
                <a:solidFill>
                  <a:prstClr val="black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Observed behavior of CO</a:t>
            </a:r>
            <a:r>
              <a:rPr lang="en-US" altLang="ja-JP" sz="2000" baseline="-25000" dirty="0">
                <a:solidFill>
                  <a:prstClr val="black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000" dirty="0">
                <a:solidFill>
                  <a:prstClr val="black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 in the reservoir should fall into line with </a:t>
            </a:r>
            <a:r>
              <a:rPr lang="en-US" altLang="ja-JP" sz="2000" dirty="0" smtClean="0">
                <a:solidFill>
                  <a:prstClr val="black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predictions.</a:t>
            </a:r>
            <a:endParaRPr lang="en-US" altLang="ja-JP" sz="2000" dirty="0">
              <a:solidFill>
                <a:prstClr val="black"/>
              </a:solidFill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lvl="0" algn="just"/>
            <a:r>
              <a:rPr lang="en-US" altLang="ja-JP" sz="2000" b="1" dirty="0">
                <a:solidFill>
                  <a:prstClr val="black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Containment: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US" altLang="ja-JP" sz="2000" dirty="0">
                <a:solidFill>
                  <a:prstClr val="black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Secure retention of CO</a:t>
            </a:r>
            <a:r>
              <a:rPr lang="en-US" altLang="ja-JP" sz="2000" baseline="-25000" dirty="0">
                <a:solidFill>
                  <a:prstClr val="black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000" dirty="0">
                <a:solidFill>
                  <a:prstClr val="black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 in the reservoir should be demonstrated.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US" altLang="ja-JP" sz="2000" dirty="0">
                <a:solidFill>
                  <a:prstClr val="black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Distribution of CO</a:t>
            </a:r>
            <a:r>
              <a:rPr lang="en-US" altLang="ja-JP" sz="2000" baseline="-25000" dirty="0">
                <a:solidFill>
                  <a:prstClr val="black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000" dirty="0">
                <a:solidFill>
                  <a:prstClr val="black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 in the reservoir needs to be tracked.</a:t>
            </a:r>
          </a:p>
          <a:p>
            <a:pPr marL="342900" lvl="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ja-JP" sz="2000" u="sng" dirty="0">
                <a:solidFill>
                  <a:prstClr val="black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No signs of leakage needs to be shown in </a:t>
            </a:r>
            <a:r>
              <a:rPr lang="en-US" altLang="ja-JP" sz="2000" u="sng" dirty="0" smtClean="0">
                <a:solidFill>
                  <a:prstClr val="black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the marine </a:t>
            </a:r>
            <a:r>
              <a:rPr lang="en-US" altLang="ja-JP" sz="2000" u="sng" dirty="0">
                <a:solidFill>
                  <a:prstClr val="black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environment.</a:t>
            </a:r>
          </a:p>
          <a:p>
            <a:pPr lvl="0" algn="just"/>
            <a:r>
              <a:rPr lang="en-US" altLang="ja-JP" sz="2000" b="1" dirty="0">
                <a:solidFill>
                  <a:prstClr val="black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Contingency:</a:t>
            </a:r>
          </a:p>
          <a:p>
            <a:pPr lvl="0" algn="just"/>
            <a:r>
              <a:rPr lang="en-US" altLang="ja-JP" sz="2000" dirty="0">
                <a:solidFill>
                  <a:prstClr val="black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If leakage </a:t>
            </a:r>
            <a:r>
              <a:rPr lang="en-US" altLang="ja-JP" sz="2000" dirty="0" smtClean="0">
                <a:solidFill>
                  <a:prstClr val="black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does </a:t>
            </a:r>
            <a:r>
              <a:rPr lang="en-US" altLang="ja-JP" sz="2000" dirty="0">
                <a:solidFill>
                  <a:prstClr val="black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occur,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US" altLang="ja-JP" sz="2000" dirty="0">
                <a:solidFill>
                  <a:prstClr val="black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Amount of leakage needs to be quantified.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US" altLang="ja-JP" sz="2000" dirty="0">
                <a:solidFill>
                  <a:prstClr val="black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Any environmental impacts need to be assessed</a:t>
            </a:r>
            <a:r>
              <a:rPr lang="en-US" altLang="ja-JP" sz="2000" dirty="0" smtClean="0">
                <a:solidFill>
                  <a:prstClr val="black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.</a:t>
            </a:r>
            <a:endParaRPr lang="en-US" altLang="ja-JP" sz="2000" dirty="0">
              <a:solidFill>
                <a:prstClr val="black"/>
              </a:solidFill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11486373" y="13109680"/>
            <a:ext cx="9882000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ja-JP" sz="2800" b="1" u="sng" dirty="0" smtClean="0">
                <a:solidFill>
                  <a:srgbClr val="0000FF"/>
                </a:solidFill>
                <a:latin typeface="Century" panose="02040604050505020304" pitchFamily="18" charset="0"/>
              </a:rPr>
              <a:t>4. 1. Required </a:t>
            </a:r>
            <a:r>
              <a:rPr lang="en-US" altLang="ja-JP" sz="2800" b="1" u="sng" dirty="0">
                <a:solidFill>
                  <a:srgbClr val="0000FF"/>
                </a:solidFill>
                <a:latin typeface="Century" panose="02040604050505020304" pitchFamily="18" charset="0"/>
              </a:rPr>
              <a:t>monitoring items</a:t>
            </a:r>
            <a:endParaRPr lang="en-US" altLang="ja-JP" sz="2800" b="1" u="sng" dirty="0" smtClean="0">
              <a:solidFill>
                <a:srgbClr val="0000FF"/>
              </a:solidFill>
              <a:latin typeface="Century" panose="02040604050505020304" pitchFamily="18" charset="0"/>
            </a:endParaRPr>
          </a:p>
          <a:p>
            <a:pPr lvl="0" algn="just"/>
            <a:r>
              <a:rPr lang="en-US" altLang="ja-JP" sz="2000" b="1" dirty="0">
                <a:solidFill>
                  <a:prstClr val="black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CO</a:t>
            </a:r>
            <a:r>
              <a:rPr lang="en-US" altLang="ja-JP" sz="2000" b="1" baseline="-25000" dirty="0">
                <a:solidFill>
                  <a:prstClr val="black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000" b="1" dirty="0">
                <a:solidFill>
                  <a:prstClr val="black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 injection: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US" altLang="ja-JP" sz="2000" dirty="0">
                <a:solidFill>
                  <a:prstClr val="black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Volume (flow meter), concentration (gas chromatography</a:t>
            </a:r>
            <a:r>
              <a:rPr lang="en-US" altLang="ja-JP" sz="2000" dirty="0" smtClean="0">
                <a:solidFill>
                  <a:prstClr val="black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),</a:t>
            </a:r>
          </a:p>
          <a:p>
            <a:pPr lvl="0" algn="just">
              <a:spcAft>
                <a:spcPts val="600"/>
              </a:spcAft>
            </a:pPr>
            <a:r>
              <a:rPr lang="en-US" altLang="ja-JP" sz="2000" dirty="0">
                <a:solidFill>
                  <a:prstClr val="black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 </a:t>
            </a:r>
            <a:r>
              <a:rPr lang="en-US" altLang="ja-JP" sz="2000" dirty="0" smtClean="0">
                <a:solidFill>
                  <a:prstClr val="black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     injection </a:t>
            </a:r>
            <a:r>
              <a:rPr lang="en-US" altLang="ja-JP" sz="2000" dirty="0">
                <a:solidFill>
                  <a:prstClr val="black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condition (pressure, rate, temperature)</a:t>
            </a:r>
          </a:p>
          <a:p>
            <a:pPr lvl="0" algn="just"/>
            <a:r>
              <a:rPr lang="en-US" altLang="ja-JP" sz="2000" b="1" dirty="0">
                <a:solidFill>
                  <a:prstClr val="black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Wellbore condition:</a:t>
            </a:r>
          </a:p>
          <a:p>
            <a:pPr marL="342900" lvl="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ja-JP" sz="2000" dirty="0">
                <a:solidFill>
                  <a:prstClr val="black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Pressure and Temperature of injection well and observation well</a:t>
            </a:r>
          </a:p>
          <a:p>
            <a:pPr lvl="0" algn="just"/>
            <a:r>
              <a:rPr lang="en-US" altLang="ja-JP" sz="2000" b="1" dirty="0">
                <a:solidFill>
                  <a:prstClr val="black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Reservoir:</a:t>
            </a:r>
          </a:p>
          <a:p>
            <a:pPr marL="342900" lvl="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ja-JP" sz="2000" dirty="0">
                <a:solidFill>
                  <a:prstClr val="black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Location and dimension of stored CO</a:t>
            </a:r>
            <a:r>
              <a:rPr lang="en-US" altLang="ja-JP" sz="2000" baseline="-25000" dirty="0">
                <a:solidFill>
                  <a:prstClr val="black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000" dirty="0">
                <a:solidFill>
                  <a:prstClr val="black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 (time-lapse (4D) seismic)</a:t>
            </a:r>
          </a:p>
          <a:p>
            <a:pPr lvl="0" algn="just"/>
            <a:r>
              <a:rPr lang="en-US" altLang="ja-JP" sz="2000" b="1" u="sng" dirty="0">
                <a:solidFill>
                  <a:prstClr val="black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Marine environment</a:t>
            </a:r>
            <a:r>
              <a:rPr lang="en-US" altLang="ja-JP" sz="2000" b="1" dirty="0">
                <a:solidFill>
                  <a:prstClr val="black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: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US" altLang="ja-JP" sz="2000" dirty="0">
                <a:solidFill>
                  <a:prstClr val="black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Seawater chemistry (pH, TCO</a:t>
            </a:r>
            <a:r>
              <a:rPr lang="en-US" altLang="ja-JP" sz="2000" baseline="-25000" dirty="0">
                <a:solidFill>
                  <a:prstClr val="black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000" dirty="0">
                <a:solidFill>
                  <a:prstClr val="black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, Alkalinity, DO, etc.)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US" altLang="ja-JP" sz="2000" dirty="0">
                <a:solidFill>
                  <a:prstClr val="black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Maine biota (micro-, </a:t>
            </a:r>
            <a:r>
              <a:rPr lang="en-US" altLang="ja-JP" sz="2000" dirty="0" err="1">
                <a:solidFill>
                  <a:prstClr val="black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meio</a:t>
            </a:r>
            <a:r>
              <a:rPr lang="en-US" altLang="ja-JP" sz="2000" dirty="0">
                <a:solidFill>
                  <a:prstClr val="black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-, macro-, mega-benthos)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US" altLang="ja-JP" sz="2000" dirty="0">
                <a:solidFill>
                  <a:prstClr val="black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Marine activities (fisheries, maritime affairs, protected reserves, etc.)</a:t>
            </a:r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11494395" y="17433025"/>
            <a:ext cx="9882000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ja-JP" sz="2800" b="1" u="sng" dirty="0" smtClean="0">
                <a:solidFill>
                  <a:srgbClr val="0000FF"/>
                </a:solidFill>
                <a:latin typeface="Century" panose="02040604050505020304" pitchFamily="18" charset="0"/>
              </a:rPr>
              <a:t>4. 2. Tiered </a:t>
            </a:r>
            <a:r>
              <a:rPr lang="en-US" altLang="ja-JP" sz="2800" b="1" u="sng" dirty="0">
                <a:solidFill>
                  <a:srgbClr val="0000FF"/>
                </a:solidFill>
                <a:latin typeface="Century" panose="02040604050505020304" pitchFamily="18" charset="0"/>
              </a:rPr>
              <a:t>monitoring plan in the Act</a:t>
            </a:r>
            <a:endParaRPr lang="en-US" altLang="ja-JP" sz="2800" b="1" u="sng" dirty="0" smtClean="0">
              <a:solidFill>
                <a:srgbClr val="0000FF"/>
              </a:solidFill>
              <a:latin typeface="Century" panose="02040604050505020304" pitchFamily="18" charset="0"/>
            </a:endParaRPr>
          </a:p>
          <a:p>
            <a:pPr lvl="0" algn="just">
              <a:spcAft>
                <a:spcPts val="600"/>
              </a:spcAft>
            </a:pPr>
            <a:r>
              <a:rPr lang="en-US" altLang="ja-JP" sz="2000" dirty="0" smtClean="0">
                <a:solidFill>
                  <a:prstClr val="black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Three-tiered </a:t>
            </a:r>
            <a:r>
              <a:rPr lang="en-US" altLang="ja-JP" sz="2000" dirty="0">
                <a:solidFill>
                  <a:prstClr val="black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monitoring plan must be implemented depending on the severity of changes that could occur following CO</a:t>
            </a:r>
            <a:r>
              <a:rPr lang="en-US" altLang="ja-JP" sz="2000" baseline="-25000" dirty="0">
                <a:solidFill>
                  <a:prstClr val="black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000" dirty="0">
                <a:solidFill>
                  <a:prstClr val="black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 storage</a:t>
            </a:r>
          </a:p>
          <a:p>
            <a:pPr lvl="0" algn="just"/>
            <a:r>
              <a:rPr lang="en-US" altLang="ja-JP" sz="2000" b="1" dirty="0">
                <a:solidFill>
                  <a:prstClr val="black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Routine monitoring: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US" altLang="ja-JP" sz="2000" dirty="0" smtClean="0">
                <a:solidFill>
                  <a:prstClr val="black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When: No </a:t>
            </a:r>
            <a:r>
              <a:rPr lang="en-US" altLang="ja-JP" sz="2000" dirty="0">
                <a:solidFill>
                  <a:prstClr val="black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indication of leakage</a:t>
            </a:r>
          </a:p>
          <a:p>
            <a:pPr marL="342900" lvl="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ja-JP" sz="2000" dirty="0" smtClean="0">
                <a:solidFill>
                  <a:prstClr val="black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How: Distinguish </a:t>
            </a:r>
            <a:r>
              <a:rPr lang="en-US" altLang="ja-JP" sz="2000" dirty="0">
                <a:solidFill>
                  <a:prstClr val="black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leakage signal from natural variability</a:t>
            </a:r>
          </a:p>
          <a:p>
            <a:pPr lvl="0" algn="just"/>
            <a:r>
              <a:rPr lang="en-US" altLang="ja-JP" sz="2000" b="1" dirty="0">
                <a:solidFill>
                  <a:prstClr val="black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Precautionary monitoring: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US" altLang="ja-JP" sz="2000" dirty="0" smtClean="0">
                <a:solidFill>
                  <a:prstClr val="black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When: Possible </a:t>
            </a:r>
            <a:r>
              <a:rPr lang="en-US" altLang="ja-JP" sz="2000" dirty="0">
                <a:solidFill>
                  <a:prstClr val="black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leakage</a:t>
            </a:r>
          </a:p>
          <a:p>
            <a:pPr marL="342900" lvl="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ja-JP" sz="2000" dirty="0" smtClean="0">
                <a:solidFill>
                  <a:prstClr val="black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How: Confirm </a:t>
            </a:r>
            <a:r>
              <a:rPr lang="en-US" altLang="ja-JP" sz="2000" dirty="0">
                <a:solidFill>
                  <a:prstClr val="black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existence or non-existence of leakage</a:t>
            </a:r>
          </a:p>
          <a:p>
            <a:pPr lvl="0" algn="just"/>
            <a:r>
              <a:rPr lang="en-US" altLang="ja-JP" sz="2000" b="1" dirty="0">
                <a:solidFill>
                  <a:prstClr val="black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Emergency monitoring: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US" altLang="ja-JP" sz="2000" dirty="0" smtClean="0">
                <a:solidFill>
                  <a:prstClr val="black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When: Leakage </a:t>
            </a:r>
            <a:r>
              <a:rPr lang="en-US" altLang="ja-JP" sz="2000" dirty="0">
                <a:solidFill>
                  <a:prstClr val="black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has taken place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US" altLang="ja-JP" sz="2000" dirty="0" smtClean="0">
                <a:solidFill>
                  <a:prstClr val="black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How: Determine </a:t>
            </a:r>
            <a:r>
              <a:rPr lang="en-US" altLang="ja-JP" sz="2000" dirty="0">
                <a:solidFill>
                  <a:prstClr val="black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location and extent of the leakage and its </a:t>
            </a:r>
            <a:r>
              <a:rPr lang="en-US" altLang="ja-JP" sz="2000" dirty="0" smtClean="0">
                <a:solidFill>
                  <a:prstClr val="black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impact</a:t>
            </a:r>
            <a:endParaRPr lang="en-US" altLang="ja-JP" sz="2000" dirty="0">
              <a:solidFill>
                <a:prstClr val="black"/>
              </a:solidFill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11486375" y="21740332"/>
            <a:ext cx="9882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ja-JP" sz="2800" b="1" u="sng" dirty="0" smtClean="0">
                <a:solidFill>
                  <a:srgbClr val="0000FF"/>
                </a:solidFill>
                <a:latin typeface="Century" panose="02040604050505020304" pitchFamily="18" charset="0"/>
              </a:rPr>
              <a:t>4. 3. Leakage detection by seawater quality</a:t>
            </a:r>
          </a:p>
          <a:p>
            <a:pPr lvl="0" algn="just">
              <a:spcAft>
                <a:spcPts val="600"/>
              </a:spcAft>
            </a:pPr>
            <a:r>
              <a:rPr lang="en-US" altLang="ja-JP" sz="2000" dirty="0" smtClean="0">
                <a:solidFill>
                  <a:prstClr val="black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The r</a:t>
            </a:r>
            <a:r>
              <a:rPr lang="en-US" altLang="ja-JP" sz="2000" dirty="0" smtClean="0">
                <a:solidFill>
                  <a:prstClr val="black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egulatory </a:t>
            </a:r>
            <a:r>
              <a:rPr lang="en-US" altLang="ja-JP" sz="2000" dirty="0" smtClean="0">
                <a:solidFill>
                  <a:prstClr val="black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authority </a:t>
            </a:r>
            <a:r>
              <a:rPr lang="en-US" altLang="ja-JP" sz="2000" dirty="0" smtClean="0">
                <a:solidFill>
                  <a:prstClr val="black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strongly </a:t>
            </a:r>
            <a:r>
              <a:rPr lang="en-US" altLang="ja-JP" sz="2000" dirty="0" smtClean="0">
                <a:solidFill>
                  <a:prstClr val="black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urged the use of</a:t>
            </a:r>
            <a:r>
              <a:rPr lang="en-US" altLang="ja-JP" sz="2000" dirty="0" smtClean="0">
                <a:solidFill>
                  <a:prstClr val="black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 </a:t>
            </a:r>
            <a:r>
              <a:rPr lang="en-US" altLang="ja-JP" sz="2000" dirty="0">
                <a:solidFill>
                  <a:prstClr val="black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the relationship between </a:t>
            </a:r>
            <a:r>
              <a:rPr lang="en-US" altLang="ja-JP" sz="2000" dirty="0" smtClean="0">
                <a:solidFill>
                  <a:prstClr val="black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concentrations of oxygen </a:t>
            </a:r>
            <a:r>
              <a:rPr lang="en-US" altLang="ja-JP" sz="2000" dirty="0">
                <a:solidFill>
                  <a:prstClr val="black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and carbon dioxide to detect </a:t>
            </a:r>
            <a:r>
              <a:rPr lang="en-US" altLang="ja-JP" sz="2000" dirty="0" smtClean="0">
                <a:solidFill>
                  <a:prstClr val="black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leakage. Since </a:t>
            </a:r>
            <a:r>
              <a:rPr lang="en-US" altLang="ja-JP" sz="2000" dirty="0">
                <a:solidFill>
                  <a:prstClr val="black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the baseline data did not fully reflect the natural variation, false positive occurred. Ultimately, the </a:t>
            </a:r>
            <a:r>
              <a:rPr lang="en-US" altLang="ja-JP" sz="2000" dirty="0" smtClean="0">
                <a:solidFill>
                  <a:prstClr val="black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observed value </a:t>
            </a:r>
            <a:r>
              <a:rPr lang="en-US" altLang="ja-JP" sz="2000" dirty="0">
                <a:solidFill>
                  <a:prstClr val="black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(false </a:t>
            </a:r>
            <a:r>
              <a:rPr lang="en-US" altLang="ja-JP" sz="2000" dirty="0" smtClean="0">
                <a:solidFill>
                  <a:prstClr val="black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positives) were judged to be within the range </a:t>
            </a:r>
            <a:r>
              <a:rPr lang="en-US" altLang="ja-JP" sz="2000" dirty="0" smtClean="0">
                <a:solidFill>
                  <a:prstClr val="black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of </a:t>
            </a:r>
            <a:r>
              <a:rPr lang="en-US" altLang="ja-JP" sz="2000" dirty="0" smtClean="0">
                <a:solidFill>
                  <a:prstClr val="black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natural variation by the expert judge. In </a:t>
            </a:r>
            <a:r>
              <a:rPr lang="en-US" altLang="ja-JP" sz="2000" dirty="0">
                <a:solidFill>
                  <a:prstClr val="black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other words, no </a:t>
            </a:r>
            <a:r>
              <a:rPr lang="en-US" altLang="ja-JP" sz="2000">
                <a:solidFill>
                  <a:prstClr val="black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leakage </a:t>
            </a:r>
            <a:r>
              <a:rPr lang="en-US" altLang="ja-JP" sz="2000" smtClean="0">
                <a:solidFill>
                  <a:prstClr val="black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was confirmed.</a:t>
            </a:r>
            <a:endParaRPr lang="en-US" altLang="ja-JP" sz="2000" dirty="0">
              <a:solidFill>
                <a:prstClr val="black"/>
              </a:solidFill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631472" y="23955695"/>
            <a:ext cx="7464551" cy="5287879"/>
          </a:xfrm>
          <a:prstGeom prst="rect">
            <a:avLst/>
          </a:prstGeom>
        </p:spPr>
      </p:pic>
      <p:grpSp>
        <p:nvGrpSpPr>
          <p:cNvPr id="22" name="グループ化 21"/>
          <p:cNvGrpSpPr/>
          <p:nvPr/>
        </p:nvGrpSpPr>
        <p:grpSpPr>
          <a:xfrm>
            <a:off x="17092201" y="24851793"/>
            <a:ext cx="3465163" cy="2950256"/>
            <a:chOff x="17399272" y="25844078"/>
            <a:chExt cx="3465163" cy="2950256"/>
          </a:xfrm>
        </p:grpSpPr>
        <p:grpSp>
          <p:nvGrpSpPr>
            <p:cNvPr id="16" name="グループ化 15"/>
            <p:cNvGrpSpPr/>
            <p:nvPr/>
          </p:nvGrpSpPr>
          <p:grpSpPr>
            <a:xfrm>
              <a:off x="17574285" y="25844078"/>
              <a:ext cx="2153958" cy="369332"/>
              <a:chOff x="18037077" y="25060983"/>
              <a:chExt cx="2153958" cy="369332"/>
            </a:xfrm>
          </p:grpSpPr>
          <p:sp>
            <p:nvSpPr>
              <p:cNvPr id="64" name="円/楕円 63"/>
              <p:cNvSpPr/>
              <p:nvPr/>
            </p:nvSpPr>
            <p:spPr>
              <a:xfrm>
                <a:off x="18037077" y="25200649"/>
                <a:ext cx="90000" cy="90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" name="テキスト ボックス 11"/>
              <p:cNvSpPr txBox="1"/>
              <p:nvPr/>
            </p:nvSpPr>
            <p:spPr>
              <a:xfrm>
                <a:off x="18544430" y="25060983"/>
                <a:ext cx="16466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800" dirty="0" smtClean="0">
                    <a:latin typeface="Century" panose="02040604050505020304" pitchFamily="18" charset="0"/>
                  </a:rPr>
                  <a:t>Baseline data</a:t>
                </a:r>
                <a:endParaRPr kumimoji="1" lang="ja-JP" altLang="en-US" sz="1800" dirty="0">
                  <a:latin typeface="Century" panose="02040604050505020304" pitchFamily="18" charset="0"/>
                </a:endParaRPr>
              </a:p>
            </p:txBody>
          </p:sp>
        </p:grpSp>
        <p:grpSp>
          <p:nvGrpSpPr>
            <p:cNvPr id="17" name="グループ化 16"/>
            <p:cNvGrpSpPr/>
            <p:nvPr/>
          </p:nvGrpSpPr>
          <p:grpSpPr>
            <a:xfrm>
              <a:off x="17574285" y="26281560"/>
              <a:ext cx="2430593" cy="369332"/>
              <a:chOff x="18037077" y="25442112"/>
              <a:chExt cx="2430593" cy="369332"/>
            </a:xfrm>
          </p:grpSpPr>
          <p:sp>
            <p:nvSpPr>
              <p:cNvPr id="9" name="円/楕円 8"/>
              <p:cNvSpPr/>
              <p:nvPr/>
            </p:nvSpPr>
            <p:spPr>
              <a:xfrm>
                <a:off x="18037077" y="25581778"/>
                <a:ext cx="90000" cy="9000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9" name="テキスト ボックス 68"/>
              <p:cNvSpPr txBox="1"/>
              <p:nvPr/>
            </p:nvSpPr>
            <p:spPr>
              <a:xfrm>
                <a:off x="18548555" y="25442112"/>
                <a:ext cx="19191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800" dirty="0" smtClean="0">
                    <a:latin typeface="Century" panose="02040604050505020304" pitchFamily="18" charset="0"/>
                  </a:rPr>
                  <a:t>Monitoring data</a:t>
                </a:r>
                <a:endParaRPr kumimoji="1" lang="ja-JP" altLang="en-US" sz="1800" dirty="0">
                  <a:latin typeface="Century" panose="02040604050505020304" pitchFamily="18" charset="0"/>
                </a:endParaRPr>
              </a:p>
            </p:txBody>
          </p:sp>
        </p:grpSp>
        <p:grpSp>
          <p:nvGrpSpPr>
            <p:cNvPr id="18" name="グループ化 17"/>
            <p:cNvGrpSpPr/>
            <p:nvPr/>
          </p:nvGrpSpPr>
          <p:grpSpPr>
            <a:xfrm>
              <a:off x="17574285" y="26719042"/>
              <a:ext cx="2426468" cy="646331"/>
              <a:chOff x="18037077" y="25823241"/>
              <a:chExt cx="2426468" cy="646331"/>
            </a:xfrm>
          </p:grpSpPr>
          <p:sp>
            <p:nvSpPr>
              <p:cNvPr id="65" name="円/楕円 64"/>
              <p:cNvSpPr/>
              <p:nvPr/>
            </p:nvSpPr>
            <p:spPr>
              <a:xfrm>
                <a:off x="18037077" y="25962907"/>
                <a:ext cx="90000" cy="90000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0" name="テキスト ボックス 69"/>
              <p:cNvSpPr txBox="1"/>
              <p:nvPr/>
            </p:nvSpPr>
            <p:spPr>
              <a:xfrm>
                <a:off x="18544430" y="25823241"/>
                <a:ext cx="191911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800" dirty="0" smtClean="0">
                    <a:latin typeface="Century" panose="02040604050505020304" pitchFamily="18" charset="0"/>
                  </a:rPr>
                  <a:t>Monitoring data</a:t>
                </a:r>
              </a:p>
              <a:p>
                <a:r>
                  <a:rPr kumimoji="1" lang="en-US" altLang="ja-JP" sz="1800" dirty="0" smtClean="0">
                    <a:latin typeface="Century" panose="02040604050505020304" pitchFamily="18" charset="0"/>
                  </a:rPr>
                  <a:t>False positive</a:t>
                </a:r>
                <a:endParaRPr kumimoji="1" lang="ja-JP" altLang="en-US" sz="1800" dirty="0">
                  <a:latin typeface="Century" panose="02040604050505020304" pitchFamily="18" charset="0"/>
                </a:endParaRPr>
              </a:p>
            </p:txBody>
          </p:sp>
        </p:grpSp>
        <p:grpSp>
          <p:nvGrpSpPr>
            <p:cNvPr id="19" name="グループ化 18"/>
            <p:cNvGrpSpPr/>
            <p:nvPr/>
          </p:nvGrpSpPr>
          <p:grpSpPr>
            <a:xfrm>
              <a:off x="17399272" y="27433523"/>
              <a:ext cx="2901243" cy="646331"/>
              <a:chOff x="17862064" y="26157079"/>
              <a:chExt cx="2901243" cy="646331"/>
            </a:xfrm>
          </p:grpSpPr>
          <p:cxnSp>
            <p:nvCxnSpPr>
              <p:cNvPr id="11" name="直線コネクタ 10"/>
              <p:cNvCxnSpPr/>
              <p:nvPr/>
            </p:nvCxnSpPr>
            <p:spPr>
              <a:xfrm>
                <a:off x="17862064" y="26344036"/>
                <a:ext cx="440026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" name="テキスト ボックス 74"/>
              <p:cNvSpPr txBox="1"/>
              <p:nvPr/>
            </p:nvSpPr>
            <p:spPr>
              <a:xfrm>
                <a:off x="18544430" y="26157079"/>
                <a:ext cx="221887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800" dirty="0">
                    <a:latin typeface="Century" panose="02040604050505020304" pitchFamily="18" charset="0"/>
                  </a:rPr>
                  <a:t>Approximate </a:t>
                </a:r>
                <a:r>
                  <a:rPr lang="en-US" altLang="ja-JP" sz="1800" dirty="0" smtClean="0">
                    <a:latin typeface="Century" panose="02040604050505020304" pitchFamily="18" charset="0"/>
                  </a:rPr>
                  <a:t>curve</a:t>
                </a:r>
              </a:p>
              <a:p>
                <a:r>
                  <a:rPr lang="en-US" altLang="ja-JP" sz="1800" dirty="0" smtClean="0">
                    <a:latin typeface="Century" panose="02040604050505020304" pitchFamily="18" charset="0"/>
                  </a:rPr>
                  <a:t>of </a:t>
                </a:r>
                <a:r>
                  <a:rPr lang="en-US" altLang="ja-JP" sz="1800" dirty="0">
                    <a:latin typeface="Century" panose="02040604050505020304" pitchFamily="18" charset="0"/>
                  </a:rPr>
                  <a:t>baseline data</a:t>
                </a:r>
                <a:endParaRPr kumimoji="1" lang="ja-JP" altLang="en-US" sz="1800" dirty="0">
                  <a:latin typeface="Century" panose="02040604050505020304" pitchFamily="18" charset="0"/>
                </a:endParaRPr>
              </a:p>
            </p:txBody>
          </p:sp>
        </p:grpSp>
        <p:grpSp>
          <p:nvGrpSpPr>
            <p:cNvPr id="20" name="グループ化 19"/>
            <p:cNvGrpSpPr/>
            <p:nvPr/>
          </p:nvGrpSpPr>
          <p:grpSpPr>
            <a:xfrm>
              <a:off x="17399272" y="28148003"/>
              <a:ext cx="3465163" cy="646331"/>
              <a:chOff x="17862064" y="26450500"/>
              <a:chExt cx="3465163" cy="646331"/>
            </a:xfrm>
          </p:grpSpPr>
          <p:cxnSp>
            <p:nvCxnSpPr>
              <p:cNvPr id="67" name="直線コネクタ 66"/>
              <p:cNvCxnSpPr/>
              <p:nvPr/>
            </p:nvCxnSpPr>
            <p:spPr>
              <a:xfrm>
                <a:off x="17862064" y="26635166"/>
                <a:ext cx="440026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テキスト ボックス 13"/>
              <p:cNvSpPr txBox="1"/>
              <p:nvPr/>
            </p:nvSpPr>
            <p:spPr>
              <a:xfrm>
                <a:off x="18553711" y="26450500"/>
                <a:ext cx="277351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800" dirty="0">
                    <a:latin typeface="Century" panose="02040604050505020304" pitchFamily="18" charset="0"/>
                  </a:rPr>
                  <a:t>Upper 95% </a:t>
                </a:r>
                <a:r>
                  <a:rPr lang="en-US" altLang="ja-JP" sz="1800" dirty="0" smtClean="0">
                    <a:latin typeface="Century" panose="02040604050505020304" pitchFamily="18" charset="0"/>
                  </a:rPr>
                  <a:t>prediction</a:t>
                </a:r>
              </a:p>
              <a:p>
                <a:r>
                  <a:rPr lang="en-US" altLang="ja-JP" sz="1800" dirty="0" smtClean="0">
                    <a:latin typeface="Century" panose="02040604050505020304" pitchFamily="18" charset="0"/>
                  </a:rPr>
                  <a:t>interval of baseline data</a:t>
                </a:r>
                <a:endParaRPr kumimoji="1" lang="ja-JP" altLang="en-US" sz="1800" dirty="0">
                  <a:latin typeface="Century" panose="02040604050505020304" pitchFamily="18" charset="0"/>
                </a:endParaRPr>
              </a:p>
            </p:txBody>
          </p:sp>
        </p:grpSp>
      </p:grpSp>
      <p:sp>
        <p:nvSpPr>
          <p:cNvPr id="98" name="テキスト ボックス 97"/>
          <p:cNvSpPr txBox="1"/>
          <p:nvPr/>
        </p:nvSpPr>
        <p:spPr>
          <a:xfrm>
            <a:off x="11699074" y="28766671"/>
            <a:ext cx="9857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ja-JP" sz="1800" dirty="0" smtClean="0">
                <a:latin typeface="Century" panose="02040604050505020304" pitchFamily="18" charset="0"/>
              </a:rPr>
              <a:t>Fig. Relationship between oxygen saturation (DO) and CO</a:t>
            </a:r>
            <a:r>
              <a:rPr lang="en-US" altLang="ja-JP" sz="1800" baseline="-25000" dirty="0" smtClean="0">
                <a:latin typeface="Century" panose="02040604050505020304" pitchFamily="18" charset="0"/>
              </a:rPr>
              <a:t>2</a:t>
            </a:r>
            <a:r>
              <a:rPr lang="en-US" altLang="ja-JP" sz="1800" dirty="0" smtClean="0">
                <a:latin typeface="Century" panose="02040604050505020304" pitchFamily="18" charset="0"/>
              </a:rPr>
              <a:t> partial pressure (pCO</a:t>
            </a:r>
            <a:r>
              <a:rPr lang="en-US" altLang="ja-JP" sz="1800" baseline="-25000" dirty="0" smtClean="0">
                <a:latin typeface="Century" panose="02040604050505020304" pitchFamily="18" charset="0"/>
              </a:rPr>
              <a:t>2</a:t>
            </a:r>
            <a:r>
              <a:rPr lang="en-US" altLang="ja-JP" sz="1800" dirty="0" smtClean="0">
                <a:latin typeface="Century" panose="02040604050505020304" pitchFamily="18" charset="0"/>
              </a:rPr>
              <a:t>) of </a:t>
            </a:r>
          </a:p>
          <a:p>
            <a:pPr algn="just"/>
            <a:r>
              <a:rPr lang="en-US" altLang="ja-JP" sz="1800" dirty="0">
                <a:latin typeface="Century" panose="02040604050505020304" pitchFamily="18" charset="0"/>
              </a:rPr>
              <a:t> </a:t>
            </a:r>
            <a:r>
              <a:rPr lang="en-US" altLang="ja-JP" sz="1800" dirty="0" smtClean="0">
                <a:latin typeface="Century" panose="02040604050505020304" pitchFamily="18" charset="0"/>
              </a:rPr>
              <a:t>       bottom seawater (2 m above the seafloor).</a:t>
            </a:r>
            <a:endParaRPr kumimoji="1" lang="ja-JP" altLang="en-US" sz="1800" dirty="0">
              <a:latin typeface="Century" panose="02040604050505020304" pitchFamily="18" charset="0"/>
            </a:endParaRPr>
          </a:p>
        </p:txBody>
      </p:sp>
      <p:sp>
        <p:nvSpPr>
          <p:cNvPr id="99" name="テキスト ボックス 98"/>
          <p:cNvSpPr txBox="1"/>
          <p:nvPr/>
        </p:nvSpPr>
        <p:spPr>
          <a:xfrm>
            <a:off x="11482015" y="29432488"/>
            <a:ext cx="98820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ja-JP" sz="2800" b="1" u="sng" dirty="0">
                <a:solidFill>
                  <a:srgbClr val="0000FF"/>
                </a:solidFill>
                <a:latin typeface="Century" panose="02040604050505020304" pitchFamily="18" charset="0"/>
              </a:rPr>
              <a:t>5</a:t>
            </a:r>
            <a:r>
              <a:rPr lang="en-US" altLang="ja-JP" sz="2800" b="1" u="sng" dirty="0" smtClean="0">
                <a:solidFill>
                  <a:srgbClr val="0000FF"/>
                </a:solidFill>
                <a:latin typeface="Century" panose="02040604050505020304" pitchFamily="18" charset="0"/>
              </a:rPr>
              <a:t>. Lessons learned</a:t>
            </a:r>
          </a:p>
          <a:p>
            <a:pPr marL="342900" lvl="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ja-JP" sz="2000" dirty="0">
                <a:solidFill>
                  <a:prstClr val="black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If the baseline data does not fully reflect the natural variation, </a:t>
            </a:r>
            <a:r>
              <a:rPr lang="en-US" altLang="ja-JP" sz="2000" dirty="0" smtClean="0">
                <a:solidFill>
                  <a:prstClr val="black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occurrence of false </a:t>
            </a:r>
            <a:r>
              <a:rPr lang="en-US" altLang="ja-JP" sz="2000" dirty="0">
                <a:solidFill>
                  <a:prstClr val="black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positives or false negatives </a:t>
            </a:r>
            <a:r>
              <a:rPr lang="en-US" altLang="ja-JP" sz="2000" dirty="0" smtClean="0">
                <a:solidFill>
                  <a:prstClr val="black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will </a:t>
            </a:r>
            <a:r>
              <a:rPr lang="en-US" altLang="ja-JP" sz="2000" dirty="0">
                <a:solidFill>
                  <a:prstClr val="black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be high</a:t>
            </a:r>
            <a:r>
              <a:rPr lang="en-US" altLang="ja-JP" sz="2000" dirty="0" smtClean="0">
                <a:solidFill>
                  <a:prstClr val="black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.</a:t>
            </a:r>
          </a:p>
          <a:p>
            <a:pPr marL="342900" lvl="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ja-JP" sz="2000" dirty="0" smtClean="0">
                <a:solidFill>
                  <a:prstClr val="black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Further studies are needed for </a:t>
            </a:r>
            <a:r>
              <a:rPr lang="en-US" altLang="ja-JP" sz="2000" dirty="0">
                <a:solidFill>
                  <a:prstClr val="black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collecting appropriate baseline data to detect </a:t>
            </a:r>
            <a:r>
              <a:rPr lang="en-US" altLang="ja-JP" sz="2000" dirty="0" smtClean="0">
                <a:solidFill>
                  <a:prstClr val="black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leakage by seawater quality analysis.</a:t>
            </a:r>
            <a:endParaRPr lang="en-US" altLang="ja-JP" sz="2000" dirty="0">
              <a:solidFill>
                <a:prstClr val="black"/>
              </a:solidFill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ja-JP" sz="2000" dirty="0" smtClean="0">
                <a:solidFill>
                  <a:prstClr val="black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Integrated review, i.e. not only analysis of seawater but also monitoring </a:t>
            </a:r>
            <a:r>
              <a:rPr lang="en-US" altLang="ja-JP" sz="2000" dirty="0">
                <a:solidFill>
                  <a:prstClr val="black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data of  CO</a:t>
            </a:r>
            <a:r>
              <a:rPr lang="en-US" altLang="ja-JP" sz="2000" baseline="-25000" dirty="0">
                <a:solidFill>
                  <a:prstClr val="black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000" dirty="0">
                <a:solidFill>
                  <a:prstClr val="black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 injection, wellbore and </a:t>
            </a:r>
            <a:r>
              <a:rPr lang="en-US" altLang="ja-JP" sz="2000" dirty="0" smtClean="0">
                <a:solidFill>
                  <a:prstClr val="black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reservoir, </a:t>
            </a:r>
            <a:r>
              <a:rPr lang="en-US" altLang="ja-JP" sz="2000" dirty="0">
                <a:solidFill>
                  <a:prstClr val="black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should be </a:t>
            </a:r>
            <a:r>
              <a:rPr lang="en-US" altLang="ja-JP" sz="2000" dirty="0" smtClean="0">
                <a:solidFill>
                  <a:prstClr val="black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considered for leakage detection.</a:t>
            </a:r>
          </a:p>
        </p:txBody>
      </p:sp>
      <p:grpSp>
        <p:nvGrpSpPr>
          <p:cNvPr id="6" name="グループ化 5"/>
          <p:cNvGrpSpPr/>
          <p:nvPr/>
        </p:nvGrpSpPr>
        <p:grpSpPr>
          <a:xfrm>
            <a:off x="1263025" y="28567957"/>
            <a:ext cx="8662126" cy="1985645"/>
            <a:chOff x="1263025" y="28567957"/>
            <a:chExt cx="8662126" cy="1985645"/>
          </a:xfrm>
        </p:grpSpPr>
        <p:pic>
          <p:nvPicPr>
            <p:cNvPr id="103" name="図 102"/>
            <p:cNvPicPr/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3025" y="28571132"/>
              <a:ext cx="2785745" cy="193484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4" name="図 103"/>
            <p:cNvPicPr/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3120" y="28567957"/>
              <a:ext cx="2783840" cy="19380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5" name="図 104"/>
            <p:cNvPicPr/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41311" y="28567957"/>
              <a:ext cx="2783840" cy="19380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" name="正方形/長方形 1"/>
            <p:cNvSpPr/>
            <p:nvPr/>
          </p:nvSpPr>
          <p:spPr>
            <a:xfrm>
              <a:off x="2505075" y="30365700"/>
              <a:ext cx="209550" cy="1402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9" name="正方形/長方形 78"/>
            <p:cNvSpPr/>
            <p:nvPr/>
          </p:nvSpPr>
          <p:spPr>
            <a:xfrm>
              <a:off x="5429250" y="30413325"/>
              <a:ext cx="209550" cy="1402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0" name="正方形/長方形 99"/>
            <p:cNvSpPr/>
            <p:nvPr/>
          </p:nvSpPr>
          <p:spPr>
            <a:xfrm>
              <a:off x="8382000" y="30394275"/>
              <a:ext cx="209550" cy="1402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01" name="テキスト ボックス 4"/>
          <p:cNvSpPr txBox="1"/>
          <p:nvPr/>
        </p:nvSpPr>
        <p:spPr>
          <a:xfrm>
            <a:off x="605056" y="25378305"/>
            <a:ext cx="98579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/>
            <a:r>
              <a:rPr lang="en-US" altLang="ja-JP" sz="1800" dirty="0" smtClean="0">
                <a:latin typeface="Century" panose="02040604050505020304" pitchFamily="18" charset="0"/>
              </a:rPr>
              <a:t>Fig. </a:t>
            </a:r>
            <a:r>
              <a:rPr lang="en-US" altLang="ja-JP" sz="1800" dirty="0">
                <a:latin typeface="Century" panose="02040604050505020304" pitchFamily="18" charset="0"/>
              </a:rPr>
              <a:t>Simulations show that stored CO</a:t>
            </a:r>
            <a:r>
              <a:rPr lang="en-US" altLang="ja-JP" sz="1800" baseline="-25000" dirty="0">
                <a:latin typeface="Century" panose="02040604050505020304" pitchFamily="18" charset="0"/>
              </a:rPr>
              <a:t>2</a:t>
            </a:r>
            <a:r>
              <a:rPr lang="en-US" altLang="ja-JP" sz="1800" dirty="0">
                <a:latin typeface="Century" panose="02040604050505020304" pitchFamily="18" charset="0"/>
              </a:rPr>
              <a:t> never reaches the seafloor through small faults that are undetectable by seismic surveys. These figures were only derived under </a:t>
            </a:r>
            <a:r>
              <a:rPr lang="en-US" altLang="ja-JP" sz="1800" dirty="0" smtClean="0">
                <a:latin typeface="Century" panose="02040604050505020304" pitchFamily="18" charset="0"/>
              </a:rPr>
              <a:t>extreme leakage scenarios.</a:t>
            </a:r>
            <a:endParaRPr kumimoji="1" lang="ja-JP" altLang="en-US" sz="1800" dirty="0"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34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891</TotalTime>
  <Words>1051</Words>
  <Application>Microsoft Office PowerPoint</Application>
  <PresentationFormat>Custom</PresentationFormat>
  <Paragraphs>128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1" baseType="lpstr">
      <vt:lpstr>ＭＳ ゴシック</vt:lpstr>
      <vt:lpstr>ＭＳ 明朝</vt:lpstr>
      <vt:lpstr>ＭＳ Ｐゴシック</vt:lpstr>
      <vt:lpstr>Arial</vt:lpstr>
      <vt:lpstr>Calibri</vt:lpstr>
      <vt:lpstr>Calibri Light</vt:lpstr>
      <vt:lpstr>Century</vt:lpstr>
      <vt:lpstr>Symbol</vt:lpstr>
      <vt:lpstr>Times New Roman</vt:lpstr>
      <vt:lpstr>Office テーマ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MERI</dc:creator>
  <cp:lastModifiedBy>Katherine Romanak</cp:lastModifiedBy>
  <cp:revision>64</cp:revision>
  <cp:lastPrinted>2017-05-30T07:03:43Z</cp:lastPrinted>
  <dcterms:created xsi:type="dcterms:W3CDTF">2017-05-26T05:40:28Z</dcterms:created>
  <dcterms:modified xsi:type="dcterms:W3CDTF">2017-05-31T16:49:43Z</dcterms:modified>
</cp:coreProperties>
</file>